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59"/>
    <p:restoredTop sz="94658"/>
  </p:normalViewPr>
  <p:slideViewPr>
    <p:cSldViewPr snapToGrid="0" snapToObjects="1">
      <p:cViewPr varScale="1">
        <p:scale>
          <a:sx n="103" d="100"/>
          <a:sy n="103" d="100"/>
        </p:scale>
        <p:origin x="176" y="2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2/23/23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64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766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4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71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496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2/23/23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38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2/23/23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154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2/23/23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467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2/23/23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55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2/23/23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22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2/23/23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237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2/23/23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5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enciklopedija.lv/skirklis/30979-kino-Latvij%C4%8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n abstract burst of blue and pink">
            <a:extLst>
              <a:ext uri="{FF2B5EF4-FFF2-40B4-BE49-F238E27FC236}">
                <a16:creationId xmlns:a16="http://schemas.microsoft.com/office/drawing/2014/main" id="{7FE51417-5E86-054B-26FA-1805846FD2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id="{B4F75AE3-A3AC-DE4C-98FE-EC9DC3BF8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5267217" cy="6858000"/>
          </a:xfrm>
          <a:prstGeom prst="rect">
            <a:avLst/>
          </a:prstGeom>
          <a:gradFill flip="none" rotWithShape="1">
            <a:gsLst>
              <a:gs pos="31000">
                <a:schemeClr val="bg1">
                  <a:alpha val="80000"/>
                </a:schemeClr>
              </a:gs>
              <a:gs pos="0">
                <a:schemeClr val="bg1"/>
              </a:gs>
              <a:gs pos="100000">
                <a:schemeClr val="bg1">
                  <a:alpha val="34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2593D5-AC39-29AE-FCE7-615A7FD5F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1" y="768334"/>
            <a:ext cx="4134538" cy="2866405"/>
          </a:xfrm>
        </p:spPr>
        <p:txBody>
          <a:bodyPr>
            <a:normAutofit/>
          </a:bodyPr>
          <a:lstStyle/>
          <a:p>
            <a:r>
              <a:rPr lang="lv-LV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Konkursa tēma: “Audiovizuāls darbs"</a:t>
            </a:r>
            <a:endParaRPr lang="en-LV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A603E7-F6B2-6F0F-5584-0A4ED64B5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4977005" cy="1475177"/>
          </a:xfrm>
        </p:spPr>
        <p:txBody>
          <a:bodyPr>
            <a:normAutofit/>
          </a:bodyPr>
          <a:lstStyle/>
          <a:p>
            <a:r>
              <a:rPr lang="lv-LV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lv-LV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pakštēma</a:t>
            </a:r>
            <a:r>
              <a:rPr lang="lv-LV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r>
              <a:rPr lang="lv-LV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“Iepazīstam meistarus”.</a:t>
            </a:r>
            <a:endParaRPr sz="36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1C79BB7-CCAB-2243-9830-5569626C4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41345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406D7A-DB1A-D940-8AD1-93FAF9DD7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1746" y="0"/>
            <a:ext cx="1900254" cy="6858000"/>
            <a:chOff x="10291746" y="0"/>
            <a:chExt cx="1900254" cy="6858000"/>
          </a:xfrm>
        </p:grpSpPr>
        <p:sp>
          <p:nvSpPr>
            <p:cNvPr id="16" name="Freeform 40">
              <a:extLst>
                <a:ext uri="{FF2B5EF4-FFF2-40B4-BE49-F238E27FC236}">
                  <a16:creationId xmlns:a16="http://schemas.microsoft.com/office/drawing/2014/main" id="{D0F85DF7-431B-BE45-B932-0E22FC3F8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5829" y="809310"/>
              <a:ext cx="536171" cy="1124839"/>
            </a:xfrm>
            <a:custGeom>
              <a:avLst/>
              <a:gdLst>
                <a:gd name="connsiteX0" fmla="*/ 536171 w 536171"/>
                <a:gd name="connsiteY0" fmla="*/ 0 h 1124839"/>
                <a:gd name="connsiteX1" fmla="*/ 536171 w 536171"/>
                <a:gd name="connsiteY1" fmla="*/ 1124839 h 1124839"/>
                <a:gd name="connsiteX2" fmla="*/ 451423 w 536171"/>
                <a:gd name="connsiteY2" fmla="*/ 1116295 h 1124839"/>
                <a:gd name="connsiteX3" fmla="*/ 0 w 536171"/>
                <a:gd name="connsiteY3" fmla="*/ 562419 h 1124839"/>
                <a:gd name="connsiteX4" fmla="*/ 451423 w 536171"/>
                <a:gd name="connsiteY4" fmla="*/ 8543 h 11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171" h="1124839">
                  <a:moveTo>
                    <a:pt x="536171" y="0"/>
                  </a:moveTo>
                  <a:lnTo>
                    <a:pt x="536171" y="1124839"/>
                  </a:lnTo>
                  <a:lnTo>
                    <a:pt x="451423" y="1116295"/>
                  </a:lnTo>
                  <a:cubicBezTo>
                    <a:pt x="193797" y="1063577"/>
                    <a:pt x="0" y="835630"/>
                    <a:pt x="0" y="562419"/>
                  </a:cubicBezTo>
                  <a:cubicBezTo>
                    <a:pt x="0" y="289208"/>
                    <a:pt x="193797" y="61261"/>
                    <a:pt x="451423" y="8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41">
              <a:extLst>
                <a:ext uri="{FF2B5EF4-FFF2-40B4-BE49-F238E27FC236}">
                  <a16:creationId xmlns:a16="http://schemas.microsoft.com/office/drawing/2014/main" id="{BEA0AA89-2965-2A44-B84E-51C748B2D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748" y="0"/>
              <a:ext cx="1130725" cy="565362"/>
            </a:xfrm>
            <a:custGeom>
              <a:avLst/>
              <a:gdLst>
                <a:gd name="connsiteX0" fmla="*/ 0 w 1130725"/>
                <a:gd name="connsiteY0" fmla="*/ 0 h 565362"/>
                <a:gd name="connsiteX1" fmla="*/ 25420 w 1130725"/>
                <a:gd name="connsiteY1" fmla="*/ 0 h 565362"/>
                <a:gd name="connsiteX2" fmla="*/ 36369 w 1130725"/>
                <a:gd name="connsiteY2" fmla="*/ 108609 h 565362"/>
                <a:gd name="connsiteX3" fmla="*/ 565363 w 1130725"/>
                <a:gd name="connsiteY3" fmla="*/ 539750 h 565362"/>
                <a:gd name="connsiteX4" fmla="*/ 1094356 w 1130725"/>
                <a:gd name="connsiteY4" fmla="*/ 108609 h 565362"/>
                <a:gd name="connsiteX5" fmla="*/ 1105305 w 1130725"/>
                <a:gd name="connsiteY5" fmla="*/ 0 h 565362"/>
                <a:gd name="connsiteX6" fmla="*/ 1130725 w 1130725"/>
                <a:gd name="connsiteY6" fmla="*/ 0 h 565362"/>
                <a:gd name="connsiteX7" fmla="*/ 565363 w 1130725"/>
                <a:gd name="connsiteY7" fmla="*/ 565362 h 565362"/>
                <a:gd name="connsiteX8" fmla="*/ 0 w 1130725"/>
                <a:gd name="connsiteY8" fmla="*/ 0 h 56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725" h="565362">
                  <a:moveTo>
                    <a:pt x="0" y="0"/>
                  </a:moveTo>
                  <a:lnTo>
                    <a:pt x="25420" y="0"/>
                  </a:lnTo>
                  <a:lnTo>
                    <a:pt x="36369" y="108609"/>
                  </a:lnTo>
                  <a:cubicBezTo>
                    <a:pt x="86718" y="354660"/>
                    <a:pt x="304425" y="539750"/>
                    <a:pt x="565363" y="539750"/>
                  </a:cubicBezTo>
                  <a:cubicBezTo>
                    <a:pt x="826300" y="539750"/>
                    <a:pt x="1044007" y="354660"/>
                    <a:pt x="1094356" y="108609"/>
                  </a:cubicBezTo>
                  <a:lnTo>
                    <a:pt x="1105305" y="0"/>
                  </a:lnTo>
                  <a:lnTo>
                    <a:pt x="1130725" y="0"/>
                  </a:lnTo>
                  <a:cubicBezTo>
                    <a:pt x="1130725" y="312241"/>
                    <a:pt x="877604" y="565362"/>
                    <a:pt x="565363" y="565362"/>
                  </a:cubicBezTo>
                  <a:cubicBezTo>
                    <a:pt x="253121" y="565362"/>
                    <a:pt x="0" y="31224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42">
              <a:extLst>
                <a:ext uri="{FF2B5EF4-FFF2-40B4-BE49-F238E27FC236}">
                  <a16:creationId xmlns:a16="http://schemas.microsoft.com/office/drawing/2014/main" id="{7EC47259-887A-FD48-989C-42BC5A3C9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0"/>
              <a:ext cx="535422" cy="562344"/>
            </a:xfrm>
            <a:custGeom>
              <a:avLst/>
              <a:gdLst>
                <a:gd name="connsiteX0" fmla="*/ 0 w 535422"/>
                <a:gd name="connsiteY0" fmla="*/ 0 h 562344"/>
                <a:gd name="connsiteX1" fmla="*/ 25421 w 535422"/>
                <a:gd name="connsiteY1" fmla="*/ 0 h 562344"/>
                <a:gd name="connsiteX2" fmla="*/ 36370 w 535422"/>
                <a:gd name="connsiteY2" fmla="*/ 108609 h 562344"/>
                <a:gd name="connsiteX3" fmla="*/ 469781 w 535422"/>
                <a:gd name="connsiteY3" fmla="*/ 531316 h 562344"/>
                <a:gd name="connsiteX4" fmla="*/ 535422 w 535422"/>
                <a:gd name="connsiteY4" fmla="*/ 537108 h 562344"/>
                <a:gd name="connsiteX5" fmla="*/ 535422 w 535422"/>
                <a:gd name="connsiteY5" fmla="*/ 562344 h 562344"/>
                <a:gd name="connsiteX6" fmla="*/ 451424 w 535422"/>
                <a:gd name="connsiteY6" fmla="*/ 553876 h 562344"/>
                <a:gd name="connsiteX7" fmla="*/ 0 w 535422"/>
                <a:gd name="connsiteY7" fmla="*/ 0 h 56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422" h="562344">
                  <a:moveTo>
                    <a:pt x="0" y="0"/>
                  </a:moveTo>
                  <a:lnTo>
                    <a:pt x="25421" y="0"/>
                  </a:lnTo>
                  <a:lnTo>
                    <a:pt x="36370" y="108609"/>
                  </a:lnTo>
                  <a:cubicBezTo>
                    <a:pt x="80425" y="323904"/>
                    <a:pt x="252614" y="492525"/>
                    <a:pt x="469781" y="531316"/>
                  </a:cubicBezTo>
                  <a:lnTo>
                    <a:pt x="535422" y="537108"/>
                  </a:lnTo>
                  <a:lnTo>
                    <a:pt x="535422" y="562344"/>
                  </a:lnTo>
                  <a:lnTo>
                    <a:pt x="451424" y="553876"/>
                  </a:lnTo>
                  <a:cubicBezTo>
                    <a:pt x="193797" y="501158"/>
                    <a:pt x="0" y="27321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43">
              <a:extLst>
                <a:ext uri="{FF2B5EF4-FFF2-40B4-BE49-F238E27FC236}">
                  <a16:creationId xmlns:a16="http://schemas.microsoft.com/office/drawing/2014/main" id="{16E261C3-18BE-934F-8A2B-59BE70AE2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2181112"/>
              <a:ext cx="535422" cy="1124687"/>
            </a:xfrm>
            <a:custGeom>
              <a:avLst/>
              <a:gdLst>
                <a:gd name="connsiteX0" fmla="*/ 535422 w 535422"/>
                <a:gd name="connsiteY0" fmla="*/ 0 h 1124687"/>
                <a:gd name="connsiteX1" fmla="*/ 535422 w 535422"/>
                <a:gd name="connsiteY1" fmla="*/ 25186 h 1124687"/>
                <a:gd name="connsiteX2" fmla="*/ 456541 w 535422"/>
                <a:gd name="connsiteY2" fmla="*/ 33138 h 1124687"/>
                <a:gd name="connsiteX3" fmla="*/ 25399 w 535422"/>
                <a:gd name="connsiteY3" fmla="*/ 562130 h 1124687"/>
                <a:gd name="connsiteX4" fmla="*/ 456541 w 535422"/>
                <a:gd name="connsiteY4" fmla="*/ 1091123 h 1124687"/>
                <a:gd name="connsiteX5" fmla="*/ 535422 w 535422"/>
                <a:gd name="connsiteY5" fmla="*/ 1099075 h 1124687"/>
                <a:gd name="connsiteX6" fmla="*/ 535422 w 535422"/>
                <a:gd name="connsiteY6" fmla="*/ 1124687 h 1124687"/>
                <a:gd name="connsiteX7" fmla="*/ 451423 w 535422"/>
                <a:gd name="connsiteY7" fmla="*/ 1116219 h 1124687"/>
                <a:gd name="connsiteX8" fmla="*/ 0 w 535422"/>
                <a:gd name="connsiteY8" fmla="*/ 562343 h 1124687"/>
                <a:gd name="connsiteX9" fmla="*/ 451423 w 535422"/>
                <a:gd name="connsiteY9" fmla="*/ 8468 h 112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7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7"/>
                    <a:pt x="25399" y="301194"/>
                    <a:pt x="25399" y="562130"/>
                  </a:cubicBezTo>
                  <a:cubicBezTo>
                    <a:pt x="25399" y="823067"/>
                    <a:pt x="210489" y="1040774"/>
                    <a:pt x="456541" y="1091123"/>
                  </a:cubicBezTo>
                  <a:lnTo>
                    <a:pt x="535422" y="1099075"/>
                  </a:lnTo>
                  <a:lnTo>
                    <a:pt x="535422" y="1124687"/>
                  </a:lnTo>
                  <a:lnTo>
                    <a:pt x="451423" y="1116219"/>
                  </a:lnTo>
                  <a:cubicBezTo>
                    <a:pt x="193797" y="1063501"/>
                    <a:pt x="0" y="835554"/>
                    <a:pt x="0" y="562343"/>
                  </a:cubicBezTo>
                  <a:cubicBezTo>
                    <a:pt x="0" y="289132"/>
                    <a:pt x="193797" y="61185"/>
                    <a:pt x="451423" y="8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44">
              <a:extLst>
                <a:ext uri="{FF2B5EF4-FFF2-40B4-BE49-F238E27FC236}">
                  <a16:creationId xmlns:a16="http://schemas.microsoft.com/office/drawing/2014/main" id="{35A2267B-0862-A24E-87D2-6CE5187CF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746" y="806365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45">
              <a:extLst>
                <a:ext uri="{FF2B5EF4-FFF2-40B4-BE49-F238E27FC236}">
                  <a16:creationId xmlns:a16="http://schemas.microsoft.com/office/drawing/2014/main" id="{A404A0DE-A076-8C4E-B8D4-EBC9453377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3552837"/>
              <a:ext cx="535422" cy="1124688"/>
            </a:xfrm>
            <a:custGeom>
              <a:avLst/>
              <a:gdLst>
                <a:gd name="connsiteX0" fmla="*/ 535422 w 535422"/>
                <a:gd name="connsiteY0" fmla="*/ 0 h 1124688"/>
                <a:gd name="connsiteX1" fmla="*/ 535422 w 535422"/>
                <a:gd name="connsiteY1" fmla="*/ 25186 h 1124688"/>
                <a:gd name="connsiteX2" fmla="*/ 456541 w 535422"/>
                <a:gd name="connsiteY2" fmla="*/ 33138 h 1124688"/>
                <a:gd name="connsiteX3" fmla="*/ 25399 w 535422"/>
                <a:gd name="connsiteY3" fmla="*/ 562131 h 1124688"/>
                <a:gd name="connsiteX4" fmla="*/ 456541 w 535422"/>
                <a:gd name="connsiteY4" fmla="*/ 1091124 h 1124688"/>
                <a:gd name="connsiteX5" fmla="*/ 535422 w 535422"/>
                <a:gd name="connsiteY5" fmla="*/ 1099076 h 1124688"/>
                <a:gd name="connsiteX6" fmla="*/ 535422 w 535422"/>
                <a:gd name="connsiteY6" fmla="*/ 1124688 h 1124688"/>
                <a:gd name="connsiteX7" fmla="*/ 451423 w 535422"/>
                <a:gd name="connsiteY7" fmla="*/ 1116220 h 1124688"/>
                <a:gd name="connsiteX8" fmla="*/ 0 w 535422"/>
                <a:gd name="connsiteY8" fmla="*/ 562344 h 1124688"/>
                <a:gd name="connsiteX9" fmla="*/ 451423 w 535422"/>
                <a:gd name="connsiteY9" fmla="*/ 8468 h 112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8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8"/>
                    <a:pt x="25399" y="301195"/>
                    <a:pt x="25399" y="562131"/>
                  </a:cubicBezTo>
                  <a:cubicBezTo>
                    <a:pt x="25399" y="823068"/>
                    <a:pt x="210489" y="1040775"/>
                    <a:pt x="456541" y="1091124"/>
                  </a:cubicBezTo>
                  <a:lnTo>
                    <a:pt x="535422" y="1099076"/>
                  </a:lnTo>
                  <a:lnTo>
                    <a:pt x="535422" y="1124688"/>
                  </a:lnTo>
                  <a:lnTo>
                    <a:pt x="451423" y="1116220"/>
                  </a:lnTo>
                  <a:cubicBezTo>
                    <a:pt x="193797" y="1063502"/>
                    <a:pt x="0" y="835555"/>
                    <a:pt x="0" y="562344"/>
                  </a:cubicBezTo>
                  <a:cubicBezTo>
                    <a:pt x="0" y="289133"/>
                    <a:pt x="193797" y="61186"/>
                    <a:pt x="451423" y="8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53">
              <a:extLst>
                <a:ext uri="{FF2B5EF4-FFF2-40B4-BE49-F238E27FC236}">
                  <a16:creationId xmlns:a16="http://schemas.microsoft.com/office/drawing/2014/main" id="{9EED6D73-C275-3347-BB66-C8396425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642" y="6295916"/>
              <a:ext cx="535358" cy="562084"/>
            </a:xfrm>
            <a:custGeom>
              <a:avLst/>
              <a:gdLst>
                <a:gd name="connsiteX0" fmla="*/ 535358 w 535358"/>
                <a:gd name="connsiteY0" fmla="*/ 0 h 562084"/>
                <a:gd name="connsiteX1" fmla="*/ 535358 w 535358"/>
                <a:gd name="connsiteY1" fmla="*/ 25186 h 562084"/>
                <a:gd name="connsiteX2" fmla="*/ 469717 w 535358"/>
                <a:gd name="connsiteY2" fmla="*/ 30978 h 562084"/>
                <a:gd name="connsiteX3" fmla="*/ 36306 w 535358"/>
                <a:gd name="connsiteY3" fmla="*/ 453686 h 562084"/>
                <a:gd name="connsiteX4" fmla="*/ 25378 w 535358"/>
                <a:gd name="connsiteY4" fmla="*/ 562084 h 562084"/>
                <a:gd name="connsiteX5" fmla="*/ 0 w 535358"/>
                <a:gd name="connsiteY5" fmla="*/ 562084 h 562084"/>
                <a:gd name="connsiteX6" fmla="*/ 11423 w 535358"/>
                <a:gd name="connsiteY6" fmla="*/ 448780 h 562084"/>
                <a:gd name="connsiteX7" fmla="*/ 465221 w 535358"/>
                <a:gd name="connsiteY7" fmla="*/ 6189 h 56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358" h="562084">
                  <a:moveTo>
                    <a:pt x="535358" y="0"/>
                  </a:moveTo>
                  <a:lnTo>
                    <a:pt x="535358" y="25186"/>
                  </a:lnTo>
                  <a:lnTo>
                    <a:pt x="469717" y="30978"/>
                  </a:lnTo>
                  <a:cubicBezTo>
                    <a:pt x="252550" y="69769"/>
                    <a:pt x="80361" y="238391"/>
                    <a:pt x="36306" y="453686"/>
                  </a:cubicBezTo>
                  <a:lnTo>
                    <a:pt x="25378" y="562084"/>
                  </a:lnTo>
                  <a:lnTo>
                    <a:pt x="0" y="562084"/>
                  </a:lnTo>
                  <a:lnTo>
                    <a:pt x="11423" y="448780"/>
                  </a:lnTo>
                  <a:cubicBezTo>
                    <a:pt x="57551" y="223357"/>
                    <a:pt x="237840" y="46805"/>
                    <a:pt x="465221" y="61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1898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DE448-1EBA-F1C2-1D55-A19FF11B0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Atlases </a:t>
            </a:r>
            <a:r>
              <a:rPr lang="en-GB" dirty="0" err="1"/>
              <a:t>kārta</a:t>
            </a:r>
            <a:r>
              <a:rPr lang="en-GB" dirty="0"/>
              <a:t> </a:t>
            </a:r>
            <a:r>
              <a:rPr lang="en-GB" dirty="0" err="1"/>
              <a:t>kategorijā</a:t>
            </a:r>
            <a:r>
              <a:rPr lang="en-GB" dirty="0"/>
              <a:t> “</a:t>
            </a:r>
            <a:r>
              <a:rPr lang="en-GB" dirty="0" err="1"/>
              <a:t>Audiovizuāls</a:t>
            </a:r>
            <a:r>
              <a:rPr lang="en-GB" dirty="0"/>
              <a:t> </a:t>
            </a:r>
            <a:r>
              <a:rPr lang="en-GB" dirty="0" err="1"/>
              <a:t>darbs</a:t>
            </a:r>
            <a:r>
              <a:rPr lang="en-GB" dirty="0"/>
              <a:t>”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67DA4-74EB-24C9-A4E3-28DB8A57D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rīko izglītības iestāde laikā līdz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2023. gada 24. martam;</a:t>
            </a:r>
          </a:p>
          <a:p>
            <a:r>
              <a:rPr lang="lv-LV" sz="2000" dirty="0">
                <a:latin typeface="Calibri" panose="020F0502020204030204" pitchFamily="34" charset="0"/>
                <a:cs typeface="Calibri" panose="020F0502020204030204" pitchFamily="34" charset="0"/>
              </a:rPr>
              <a:t>līdz 2023. gada 27. martam Centram iesniedz:</a:t>
            </a:r>
          </a:p>
          <a:p>
            <a:pPr lvl="1"/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pieteikumu konkursam (1. pielikums) ar norādi „Valsts konkurss”; </a:t>
            </a:r>
          </a:p>
          <a:p>
            <a:pPr lvl="1"/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audiovizuālu darbu – amatnieka vai lietišķās mākslas meistara vizītkarti video formātā;</a:t>
            </a:r>
          </a:p>
          <a:p>
            <a:pPr lvl="1"/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reklāmas plakātu video darbam digitālā formātā.</a:t>
            </a:r>
          </a:p>
          <a:p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līdz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2023. gada 31. martam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Centram iesniedz pieteikumu konkursa otrajai kārtai kategorijā “Viktorīna”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195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F22D3-3CD0-BADC-8107-3107543F5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tabLst>
                <a:tab pos="270510" algn="l"/>
              </a:tabLst>
            </a:pPr>
            <a:r>
              <a:rPr lang="lv-LV" sz="3600" dirty="0">
                <a:effectLst/>
                <a:latin typeface="Neue Haas Grotesk Tex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Konkursa otrā kārta “Viktorīna”</a:t>
            </a:r>
            <a:br>
              <a:rPr lang="en-LV" sz="3600" dirty="0">
                <a:effectLst/>
                <a:latin typeface="Neue Haas Grotesk Tex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3600" dirty="0">
              <a:latin typeface="Neue Haas Grotesk Text Pro" panose="020B050402020202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1B5AC-6776-014D-9A25-A8797D65A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notiek divās kārtās – pusfināls un fināls –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2023. gada 13. līdz 14. aprīlim 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Rīgas Mākslas un mediju tehnikumā, Jūrmalas gatvē 96, Rīgā;</a:t>
            </a:r>
          </a:p>
          <a:p>
            <a:r>
              <a:rPr lang="lv-LV" sz="2000" dirty="0">
                <a:latin typeface="Calibri" panose="020F0502020204030204" pitchFamily="34" charset="0"/>
                <a:cs typeface="Calibri" panose="020F0502020204030204" pitchFamily="34" charset="0"/>
              </a:rPr>
              <a:t>katrā kārtā iekļauti 5 atvērtā tipa jautājumi, uz kuriem atbildot, komanda sniedz īsu mutisku atbildi;</a:t>
            </a:r>
          </a:p>
          <a:p>
            <a:r>
              <a:rPr lang="lv-LV" sz="2000" dirty="0">
                <a:latin typeface="Calibri" panose="020F0502020204030204" pitchFamily="34" charset="0"/>
                <a:cs typeface="Calibri" panose="020F0502020204030204" pitchFamily="34" charset="0"/>
              </a:rPr>
              <a:t>Centrs apbalvo konkursa laureātus un viņu pedagogus kategorijās “Audiovizuālais darbs” un “Viktorīna” 2023. gada 14. aprīlī Rīgas Mākslas un mediju tehnikumā. </a:t>
            </a:r>
          </a:p>
          <a:p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61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20FA0-D6C8-A0B7-0A33-776D426BC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Viktorīnas tēmas	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47F62-FA67-1CC9-5C0A-8C6B53FC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Personības;</a:t>
            </a:r>
          </a:p>
          <a:p>
            <a:r>
              <a:rPr lang="lv-LV" dirty="0"/>
              <a:t>Vēsture;</a:t>
            </a:r>
          </a:p>
          <a:p>
            <a:r>
              <a:rPr lang="lv-LV" dirty="0"/>
              <a:t>Tehnoloģijas;</a:t>
            </a:r>
          </a:p>
          <a:p>
            <a:r>
              <a:rPr lang="lv-LV" dirty="0"/>
              <a:t>Scenārijs;</a:t>
            </a:r>
          </a:p>
          <a:p>
            <a:r>
              <a:rPr lang="lv-LV" dirty="0"/>
              <a:t>Estētika.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8430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ACB8F-B99C-84A6-1405-652ACC845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Personības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68262-5810-E912-FE76-F75300B93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Personības</a:t>
            </a:r>
            <a:r>
              <a:rPr lang="en-GB" dirty="0"/>
              <a:t> </a:t>
            </a:r>
            <a:r>
              <a:rPr lang="en-GB" dirty="0" err="1"/>
              <a:t>Latvijas</a:t>
            </a:r>
            <a:r>
              <a:rPr lang="en-GB" dirty="0"/>
              <a:t> un kino un video </a:t>
            </a:r>
            <a:r>
              <a:rPr lang="en-GB" dirty="0" err="1"/>
              <a:t>nozarē</a:t>
            </a:r>
            <a:r>
              <a:rPr lang="en-GB" dirty="0"/>
              <a:t> 1990-2020. </a:t>
            </a:r>
            <a:r>
              <a:rPr lang="en-GB" dirty="0" err="1"/>
              <a:t>gados</a:t>
            </a:r>
            <a:r>
              <a:rPr lang="en-GB" dirty="0"/>
              <a:t>:</a:t>
            </a:r>
          </a:p>
          <a:p>
            <a:pPr lvl="1"/>
            <a:r>
              <a:rPr lang="en-GB" dirty="0" err="1"/>
              <a:t>Godalgotākās</a:t>
            </a:r>
            <a:r>
              <a:rPr lang="en-GB" dirty="0"/>
              <a:t> </a:t>
            </a:r>
            <a:r>
              <a:rPr lang="en-GB" dirty="0" err="1"/>
              <a:t>kinofilmas</a:t>
            </a:r>
            <a:r>
              <a:rPr lang="en-GB" dirty="0"/>
              <a:t> (</a:t>
            </a:r>
            <a:r>
              <a:rPr lang="en-GB" dirty="0" err="1"/>
              <a:t>Lielais</a:t>
            </a:r>
            <a:r>
              <a:rPr lang="en-GB" dirty="0"/>
              <a:t> Kristaps, </a:t>
            </a:r>
            <a:r>
              <a:rPr lang="en-GB" dirty="0" err="1"/>
              <a:t>utt</a:t>
            </a:r>
            <a:r>
              <a:rPr lang="en-GB" dirty="0"/>
              <a:t>.)</a:t>
            </a:r>
          </a:p>
          <a:p>
            <a:pPr lvl="1"/>
            <a:r>
              <a:rPr lang="en-GB" dirty="0" err="1"/>
              <a:t>Režisori</a:t>
            </a:r>
            <a:endParaRPr lang="en-GB" dirty="0"/>
          </a:p>
          <a:p>
            <a:pPr lvl="1"/>
            <a:r>
              <a:rPr lang="en-GB" dirty="0" err="1"/>
              <a:t>Operatori</a:t>
            </a:r>
            <a:r>
              <a:rPr lang="en-GB" dirty="0"/>
              <a:t> </a:t>
            </a:r>
          </a:p>
          <a:p>
            <a:pPr lvl="1"/>
            <a:r>
              <a:rPr lang="en-GB" dirty="0" err="1"/>
              <a:t>Aktieri</a:t>
            </a:r>
            <a:r>
              <a:rPr lang="en-GB" dirty="0"/>
              <a:t> </a:t>
            </a:r>
          </a:p>
          <a:p>
            <a:pPr lvl="1"/>
            <a:endParaRPr lang="en-GB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2B9CD46-67BA-1542-190D-B407D0189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363" y="0"/>
            <a:ext cx="51006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139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329DE-49A4-3FC9-5329-CF3945A30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Vēsture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9F6F2-B31E-EAC1-F21A-F533F3625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Latvijas</a:t>
            </a:r>
            <a:r>
              <a:rPr lang="en-GB" dirty="0"/>
              <a:t> kino </a:t>
            </a:r>
            <a:r>
              <a:rPr lang="en-GB" dirty="0" err="1"/>
              <a:t>vēsture</a:t>
            </a:r>
            <a:r>
              <a:rPr lang="en-GB" dirty="0"/>
              <a:t> un </a:t>
            </a:r>
            <a:r>
              <a:rPr lang="en-GB" dirty="0" err="1"/>
              <a:t>aktualitātes</a:t>
            </a:r>
            <a:r>
              <a:rPr lang="en-GB" dirty="0"/>
              <a:t>:</a:t>
            </a:r>
          </a:p>
          <a:p>
            <a:pPr lvl="1"/>
            <a:r>
              <a:rPr lang="en-GB" dirty="0" err="1"/>
              <a:t>Režisori</a:t>
            </a:r>
            <a:endParaRPr lang="en-GB" dirty="0"/>
          </a:p>
          <a:p>
            <a:pPr lvl="1"/>
            <a:r>
              <a:rPr lang="en-GB" dirty="0" err="1"/>
              <a:t>Filmas</a:t>
            </a:r>
            <a:endParaRPr lang="en-GB" dirty="0"/>
          </a:p>
          <a:p>
            <a:pPr lvl="1"/>
            <a:r>
              <a:rPr lang="en-GB" dirty="0" err="1"/>
              <a:t>Pirmsākumi</a:t>
            </a:r>
            <a:r>
              <a:rPr lang="en-GB" dirty="0"/>
              <a:t> </a:t>
            </a:r>
          </a:p>
          <a:p>
            <a:pPr lvl="1"/>
            <a:r>
              <a:rPr lang="en-GB" dirty="0">
                <a:hlinkClick r:id="rId2"/>
              </a:rPr>
              <a:t>https://enciklopedija.lv/skirklis/30979-kino-Latvij%C4%81</a:t>
            </a:r>
            <a:endParaRPr lang="en-GB" dirty="0"/>
          </a:p>
          <a:p>
            <a:pPr lvl="1"/>
            <a:r>
              <a:rPr lang="en-GB" dirty="0" err="1"/>
              <a:t>Utt</a:t>
            </a:r>
            <a:r>
              <a:rPr lang="en-GB" dirty="0"/>
              <a:t>.</a:t>
            </a:r>
            <a:endParaRPr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F90AFE4-B669-38A7-8230-FE0968C17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5" y="0"/>
            <a:ext cx="5292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99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74FDE-9760-9017-02DD-D2A4CBAF7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Tehnoloģijas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437C8-77D8-0F4D-99E1-3AC1BC303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/>
              <a:t>Vēsturiskās tehnoloģijas (35mm filma, 16mm, 8mm kino, </a:t>
            </a:r>
            <a:r>
              <a:rPr lang="lv-LV" dirty="0" err="1"/>
              <a:t>utt</a:t>
            </a:r>
            <a:r>
              <a:rPr lang="lv-LV" dirty="0"/>
              <a:t>);</a:t>
            </a:r>
          </a:p>
          <a:p>
            <a:r>
              <a:rPr lang="lv-LV" dirty="0"/>
              <a:t>Modernās tehnoloģijas:</a:t>
            </a:r>
          </a:p>
          <a:p>
            <a:pPr lvl="1"/>
            <a:r>
              <a:rPr lang="lv-LV" dirty="0"/>
              <a:t>Kameru ražotāji</a:t>
            </a:r>
          </a:p>
          <a:p>
            <a:pPr lvl="1"/>
            <a:r>
              <a:rPr lang="lv-LV" dirty="0"/>
              <a:t>VFX</a:t>
            </a:r>
          </a:p>
          <a:p>
            <a:pPr lvl="1"/>
            <a:r>
              <a:rPr lang="lv-LV" dirty="0" err="1"/>
              <a:t>Hibrīdkameras</a:t>
            </a:r>
            <a:endParaRPr lang="lv-LV" dirty="0"/>
          </a:p>
          <a:p>
            <a:pPr lvl="1"/>
            <a:r>
              <a:rPr lang="lv-LV" dirty="0"/>
              <a:t>Mobilo telefonu trūkumi un priekšrocības</a:t>
            </a:r>
          </a:p>
          <a:p>
            <a:r>
              <a:rPr lang="lv-LV" dirty="0"/>
              <a:t>Metodes (panorāmas kadrs, </a:t>
            </a:r>
            <a:r>
              <a:rPr lang="lv-LV" dirty="0" err="1"/>
              <a:t>dolly</a:t>
            </a:r>
            <a:r>
              <a:rPr lang="lv-LV" dirty="0"/>
              <a:t> </a:t>
            </a:r>
            <a:r>
              <a:rPr lang="lv-LV" dirty="0" err="1"/>
              <a:t>zoom</a:t>
            </a:r>
            <a:r>
              <a:rPr lang="lv-LV" dirty="0"/>
              <a:t>, statiska kamera, dinamiska kamera, </a:t>
            </a:r>
            <a:r>
              <a:rPr lang="lv-LV" dirty="0" err="1"/>
              <a:t>utt</a:t>
            </a:r>
            <a:r>
              <a:rPr lang="lv-LV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6405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E76C2-B31E-79CA-DEF2-16093D62C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Scenārijs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587D7-2A8B-1340-79F7-774FE64FF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Scenārija veidošanas principi</a:t>
            </a:r>
          </a:p>
          <a:p>
            <a:r>
              <a:rPr lang="lv-LV" dirty="0"/>
              <a:t>Slavenas ekranizētas grāmatas un stāsti (LV)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7633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42847-A2C3-4D22-A201-655A61EA8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Estētika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788A7-71F8-6C16-5CE7-5C8FE5728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filmas vizuālā estētika un paņēmieni</a:t>
            </a:r>
          </a:p>
          <a:p>
            <a:pPr lvl="1"/>
            <a:r>
              <a:rPr lang="lv-LV" dirty="0"/>
              <a:t>Krāsas</a:t>
            </a:r>
          </a:p>
          <a:p>
            <a:pPr lvl="1"/>
            <a:r>
              <a:rPr lang="lv-LV" dirty="0"/>
              <a:t>Tonalitāte</a:t>
            </a:r>
          </a:p>
          <a:p>
            <a:pPr lvl="1"/>
            <a:r>
              <a:rPr lang="lv-LV" dirty="0"/>
              <a:t>Apgaismojuma izvēle</a:t>
            </a:r>
          </a:p>
          <a:p>
            <a:pPr lvl="1"/>
            <a:r>
              <a:rPr lang="lv-LV" dirty="0"/>
              <a:t>Kompozīcija</a:t>
            </a:r>
          </a:p>
          <a:p>
            <a:pPr lvl="1"/>
            <a:endParaRPr lang="lv-LV" dirty="0"/>
          </a:p>
          <a:p>
            <a:pPr lvl="1"/>
            <a:endParaRPr lang="lv-LV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9A2A575-7BAE-A166-B112-BF931E213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160" y="770890"/>
            <a:ext cx="435864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159144"/>
      </p:ext>
    </p:extLst>
  </p:cSld>
  <p:clrMapOvr>
    <a:masterClrMapping/>
  </p:clrMapOvr>
</p:sld>
</file>

<file path=ppt/theme/theme1.xml><?xml version="1.0" encoding="utf-8"?>
<a:theme xmlns:a="http://schemas.openxmlformats.org/drawingml/2006/main" name="PunchcardVTI">
  <a:themeElements>
    <a:clrScheme name="AnalogousFromRegularSeedLeftStep">
      <a:dk1>
        <a:srgbClr val="000000"/>
      </a:dk1>
      <a:lt1>
        <a:srgbClr val="FFFFFF"/>
      </a:lt1>
      <a:dk2>
        <a:srgbClr val="1B2830"/>
      </a:dk2>
      <a:lt2>
        <a:srgbClr val="F0F3F1"/>
      </a:lt2>
      <a:accent1>
        <a:srgbClr val="E32D9B"/>
      </a:accent1>
      <a:accent2>
        <a:srgbClr val="CD1BD1"/>
      </a:accent2>
      <a:accent3>
        <a:srgbClr val="932DE3"/>
      </a:accent3>
      <a:accent4>
        <a:srgbClr val="4E36D6"/>
      </a:accent4>
      <a:accent5>
        <a:srgbClr val="2D5EE3"/>
      </a:accent5>
      <a:accent6>
        <a:srgbClr val="1B98D1"/>
      </a:accent6>
      <a:hlink>
        <a:srgbClr val="349C5D"/>
      </a:hlink>
      <a:folHlink>
        <a:srgbClr val="7F7F7F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299</Words>
  <Application>Microsoft Macintosh PowerPoint</Application>
  <PresentationFormat>Widescreen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Neue Haas Grotesk Text Pro</vt:lpstr>
      <vt:lpstr>Times New Roman</vt:lpstr>
      <vt:lpstr>PunchcardVTI</vt:lpstr>
      <vt:lpstr>Konkursa tēma: “Audiovizuāls darbs"</vt:lpstr>
      <vt:lpstr>Atlases kārta kategorijā “Audiovizuāls darbs”</vt:lpstr>
      <vt:lpstr>Konkursa otrā kārta “Viktorīna” </vt:lpstr>
      <vt:lpstr>Viktorīnas tēmas </vt:lpstr>
      <vt:lpstr>Personības</vt:lpstr>
      <vt:lpstr>Vēsture</vt:lpstr>
      <vt:lpstr>Tehnoloģijas</vt:lpstr>
      <vt:lpstr>Scenārijs</vt:lpstr>
      <vt:lpstr>Estētika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Konkursa tēma: “Audiovizuāls darbs"</dc:title>
  <dc:creator>Mārtiņš Vanags</dc:creator>
  <cp:lastModifiedBy>Mārtiņš Vanags</cp:lastModifiedBy>
  <cp:revision>1</cp:revision>
  <dcterms:created xsi:type="dcterms:W3CDTF">2023-02-23T17:11:29Z</dcterms:created>
  <dcterms:modified xsi:type="dcterms:W3CDTF">2023-02-23T17:33:14Z</dcterms:modified>
</cp:coreProperties>
</file>