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3" r:id="rId1"/>
  </p:sldMasterIdLst>
  <p:notesMasterIdLst>
    <p:notesMasterId r:id="rId18"/>
  </p:notesMasterIdLst>
  <p:handoutMasterIdLst>
    <p:handoutMasterId r:id="rId19"/>
  </p:handoutMasterIdLst>
  <p:sldIdLst>
    <p:sldId id="284" r:id="rId2"/>
    <p:sldId id="360" r:id="rId3"/>
    <p:sldId id="361" r:id="rId4"/>
    <p:sldId id="359" r:id="rId5"/>
    <p:sldId id="362" r:id="rId6"/>
    <p:sldId id="354" r:id="rId7"/>
    <p:sldId id="356" r:id="rId8"/>
    <p:sldId id="357" r:id="rId9"/>
    <p:sldId id="365" r:id="rId10"/>
    <p:sldId id="364" r:id="rId11"/>
    <p:sldId id="355" r:id="rId12"/>
    <p:sldId id="351" r:id="rId13"/>
    <p:sldId id="366" r:id="rId14"/>
    <p:sldId id="367" r:id="rId15"/>
    <p:sldId id="368" r:id="rId16"/>
    <p:sldId id="338" r:id="rId17"/>
  </p:sldIdLst>
  <p:sldSz cx="9144000" cy="5143500" type="screen16x9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ējs stils 2 - izcēlum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Vidējs stils 2 - izcēlum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Bez stila, bez režģ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Bez stila, režģa tabu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821" autoAdjust="0"/>
    <p:restoredTop sz="95811" autoAdjust="0"/>
  </p:normalViewPr>
  <p:slideViewPr>
    <p:cSldViewPr>
      <p:cViewPr varScale="1">
        <p:scale>
          <a:sx n="136" d="100"/>
          <a:sy n="136" d="100"/>
        </p:scale>
        <p:origin x="126" y="19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17" d="100"/>
          <a:sy n="117" d="100"/>
        </p:scale>
        <p:origin x="-2400" y="-108"/>
      </p:cViewPr>
      <p:guideLst>
        <p:guide orient="horz" pos="2160"/>
        <p:guide pos="288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uma vietturis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A0DAA59-E90F-4ACC-8837-693C8FDDB78F}" type="datetimeFigureOut">
              <a:rPr lang="lv-LV"/>
              <a:pPr>
                <a:defRPr/>
              </a:pPr>
              <a:t>26.01.2022</a:t>
            </a:fld>
            <a:endParaRPr lang="lv-LV"/>
          </a:p>
        </p:txBody>
      </p:sp>
      <p:sp>
        <p:nvSpPr>
          <p:cNvPr id="4" name="Kājenes vietturis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Slaida numura vietturis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6A6A03A-8182-43B2-9C0C-DEBA4281F53E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uma vietturis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2B27824-47CA-4047-ABAC-A7ABAC8F8B6D}" type="datetimeFigureOut">
              <a:rPr lang="lv-LV"/>
              <a:pPr>
                <a:defRPr/>
              </a:pPr>
              <a:t>26.01.2022</a:t>
            </a:fld>
            <a:endParaRPr lang="lv-LV"/>
          </a:p>
        </p:txBody>
      </p:sp>
      <p:sp>
        <p:nvSpPr>
          <p:cNvPr id="4" name="Slaida attēla vietturis 3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lv-LV" noProof="0"/>
          </a:p>
        </p:txBody>
      </p:sp>
      <p:sp>
        <p:nvSpPr>
          <p:cNvPr id="5" name="Piezīmju vietturis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 noProof="0"/>
              <a:t>Noklikšķiniet, lai rediģētu šablona teksta stilus</a:t>
            </a:r>
          </a:p>
          <a:p>
            <a:pPr lvl="1"/>
            <a:r>
              <a:rPr lang="lv-LV" noProof="0"/>
              <a:t>Otrais līmenis</a:t>
            </a:r>
          </a:p>
          <a:p>
            <a:pPr lvl="2"/>
            <a:r>
              <a:rPr lang="lv-LV" noProof="0"/>
              <a:t>Trešais līmenis</a:t>
            </a:r>
          </a:p>
          <a:p>
            <a:pPr lvl="3"/>
            <a:r>
              <a:rPr lang="lv-LV" noProof="0"/>
              <a:t>Ceturtais līmenis</a:t>
            </a:r>
          </a:p>
          <a:p>
            <a:pPr lvl="4"/>
            <a:r>
              <a:rPr lang="lv-LV" noProof="0"/>
              <a:t>Piektais līmenis</a:t>
            </a:r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17DDE4B-EC2A-407E-8340-0C3F860DDE88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685800" y="3543300"/>
            <a:ext cx="7772400" cy="777479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419350"/>
            <a:ext cx="7772400" cy="685800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lv-LV" dirty="0"/>
              <a:t>Prezentācijas nosaukums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3638550"/>
            <a:ext cx="7772400" cy="609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lv-LV" dirty="0"/>
              <a:t>Vārds, uzvārds, ieņemamais amats, kontaktinformācija</a:t>
            </a:r>
            <a:endParaRPr lang="en-US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 hasCustomPrompt="1"/>
          </p:nvPr>
        </p:nvSpPr>
        <p:spPr>
          <a:xfrm>
            <a:off x="685800" y="4400550"/>
            <a:ext cx="7772400" cy="4000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lv-LV" dirty="0"/>
              <a:t>Datums, vieta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800" y="285750"/>
            <a:ext cx="6858000" cy="777482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lv-LV" dirty="0"/>
              <a:t>Virsraksts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828800" y="1276350"/>
            <a:ext cx="6858000" cy="3352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 typeface="Arial" pitchFamily="34" charset="0"/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lv-LV" dirty="0"/>
              <a:t>Teksts/attēls</a:t>
            </a:r>
            <a:endParaRPr lang="en-US" dirty="0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686800" y="4781550"/>
            <a:ext cx="304800" cy="228600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FB6BCA4D-2E23-422A-87E3-BF6857D9201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800" y="285750"/>
            <a:ext cx="6858000" cy="777482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lv-LV" dirty="0"/>
              <a:t>Virsraksts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828800" y="1276350"/>
            <a:ext cx="3276600" cy="3352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 typeface="Arial" pitchFamily="34" charset="0"/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lv-LV" dirty="0"/>
              <a:t>Teksts/attēls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5" hasCustomPrompt="1"/>
          </p:nvPr>
        </p:nvSpPr>
        <p:spPr>
          <a:xfrm>
            <a:off x="5410200" y="1276350"/>
            <a:ext cx="3276000" cy="3352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 typeface="Arial" pitchFamily="34" charset="0"/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lv-LV" dirty="0"/>
              <a:t>Teksts/attēls</a:t>
            </a:r>
            <a:endParaRPr lang="en-US" dirty="0"/>
          </a:p>
        </p:txBody>
      </p:sp>
      <p:sp>
        <p:nvSpPr>
          <p:cNvPr id="12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686800" y="4781550"/>
            <a:ext cx="304800" cy="228600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FB6BCA4D-2E23-422A-87E3-BF6857D9201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686800" y="4781550"/>
            <a:ext cx="304800" cy="228600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FB6BCA4D-2E23-422A-87E3-BF6857D9201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685800" y="3543300"/>
            <a:ext cx="7772400" cy="777479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419350"/>
            <a:ext cx="7772400" cy="685800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>
              <a:defRPr sz="28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lv-LV" dirty="0"/>
              <a:t>Paldies!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3638550"/>
            <a:ext cx="7772400" cy="609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lv-LV" dirty="0"/>
              <a:t>Vārds, uzvārds, ieņemamais amats, kontaktinformācija</a:t>
            </a:r>
            <a:endParaRPr lang="en-US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 hasCustomPrompt="1"/>
          </p:nvPr>
        </p:nvSpPr>
        <p:spPr>
          <a:xfrm>
            <a:off x="685800" y="4400550"/>
            <a:ext cx="7772400" cy="4000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lv-LV" dirty="0"/>
              <a:t>Datums, vieta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40" r:id="rId3"/>
    <p:sldLayoutId id="2147483733" r:id="rId4"/>
    <p:sldLayoutId id="2147483742" r:id="rId5"/>
  </p:sldLayoutIdLst>
  <p:hf hdr="0" ftr="0" dt="0"/>
  <p:txStyles>
    <p:titleStyle>
      <a:lvl1pPr algn="ctr" defTabSz="938213" rtl="0" eaLnBrk="0" fontAlgn="base" hangingPunct="0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MS PGothic" pitchFamily="34" charset="-128"/>
          <a:cs typeface="+mj-cs"/>
        </a:defRPr>
      </a:lvl1pPr>
      <a:lvl2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</a:defRPr>
      </a:lvl2pPr>
      <a:lvl3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</a:defRPr>
      </a:lvl3pPr>
      <a:lvl4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</a:defRPr>
      </a:lvl4pPr>
      <a:lvl5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3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62000" indent="-292100" algn="l" defTabSz="938213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731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430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1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1129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ieej.lv/Ideju-Talka" TargetMode="Externa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Virsraksts 1"/>
          <p:cNvSpPr>
            <a:spLocks noGrp="1"/>
          </p:cNvSpPr>
          <p:nvPr>
            <p:ph type="title"/>
          </p:nvPr>
        </p:nvSpPr>
        <p:spPr>
          <a:xfrm>
            <a:off x="720436" y="2190750"/>
            <a:ext cx="7772400" cy="685800"/>
          </a:xfrm>
        </p:spPr>
        <p:txBody>
          <a:bodyPr>
            <a:normAutofit fontScale="90000"/>
          </a:bodyPr>
          <a:lstStyle/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lv-LV" dirty="0"/>
              <a:t>Latviešu vēsturisko zemju un kultūrtelpu plāna </a:t>
            </a:r>
            <a:r>
              <a:rPr lang="lv-LV" dirty="0" smtClean="0"/>
              <a:t>izstrāde</a:t>
            </a:r>
            <a:br>
              <a:rPr lang="lv-LV" dirty="0" smtClean="0"/>
            </a:br>
            <a:r>
              <a:rPr lang="lv-LV" sz="2200" dirty="0" smtClean="0">
                <a:solidFill>
                  <a:srgbClr val="C00000"/>
                </a:solidFill>
              </a:rPr>
              <a:t>Vidzemes reģions un Rīga</a:t>
            </a:r>
            <a:endParaRPr lang="lv-LV" dirty="0">
              <a:solidFill>
                <a:srgbClr val="C00000"/>
              </a:solidFill>
            </a:endParaRPr>
          </a:p>
        </p:txBody>
      </p:sp>
      <p:sp>
        <p:nvSpPr>
          <p:cNvPr id="10" name="Teksta vietturis 9"/>
          <p:cNvSpPr>
            <a:spLocks noGrp="1"/>
          </p:cNvSpPr>
          <p:nvPr>
            <p:ph type="body" sz="quarter" idx="10"/>
          </p:nvPr>
        </p:nvSpPr>
        <p:spPr>
          <a:xfrm>
            <a:off x="701964" y="3818082"/>
            <a:ext cx="7772400" cy="609600"/>
          </a:xfrm>
        </p:spPr>
        <p:txBody>
          <a:bodyPr/>
          <a:lstStyle/>
          <a:p>
            <a:r>
              <a:rPr lang="lv-LV" b="1" dirty="0"/>
              <a:t>Semināru cikls laikā no 2022. gada 18. līdz 26. </a:t>
            </a:r>
            <a:r>
              <a:rPr lang="lv-LV" b="1" dirty="0" smtClean="0"/>
              <a:t>janvārim</a:t>
            </a:r>
          </a:p>
          <a:p>
            <a:endParaRPr lang="lv-LV" b="1" dirty="0"/>
          </a:p>
        </p:txBody>
      </p:sp>
      <p:sp>
        <p:nvSpPr>
          <p:cNvPr id="6" name="Virsraksts 1"/>
          <p:cNvSpPr txBox="1">
            <a:spLocks/>
          </p:cNvSpPr>
          <p:nvPr/>
        </p:nvSpPr>
        <p:spPr>
          <a:xfrm>
            <a:off x="685800" y="4400550"/>
            <a:ext cx="7772400" cy="30480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marL="0" marR="0" lvl="0" indent="0" algn="ctr" defTabSz="938213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kumimoji="0" lang="lv-LV" sz="1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lv-LV" dirty="0"/>
              <a:t>Vēsturisko zemju plānam iesniegtie </a:t>
            </a:r>
            <a:r>
              <a:rPr lang="lv-LV" dirty="0" smtClean="0"/>
              <a:t>priekšlikumu piemēri</a:t>
            </a:r>
            <a:endParaRPr lang="lv-LV" dirty="0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1792705" y="1225216"/>
            <a:ext cx="6741695" cy="3556334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lv-LV" sz="1800" b="1" dirty="0" smtClean="0">
                <a:solidFill>
                  <a:srgbClr val="C00000"/>
                </a:solidFill>
              </a:rPr>
              <a:t>KULTŪRA</a:t>
            </a:r>
            <a:endParaRPr lang="lv-LV" sz="1800" b="1" dirty="0"/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lv-LV" sz="1400" dirty="0"/>
              <a:t>Senās Hanzas pilsētas </a:t>
            </a:r>
            <a:r>
              <a:rPr lang="lv-LV" sz="1400" b="1" dirty="0"/>
              <a:t>Straupes </a:t>
            </a:r>
            <a:r>
              <a:rPr lang="lv-LV" sz="1400" dirty="0"/>
              <a:t>(</a:t>
            </a:r>
            <a:r>
              <a:rPr lang="lv-LV" sz="1400" dirty="0" err="1"/>
              <a:t>Roop</a:t>
            </a:r>
            <a:r>
              <a:rPr lang="lv-LV" sz="1400" dirty="0"/>
              <a:t>) </a:t>
            </a:r>
            <a:r>
              <a:rPr lang="lv-LV" sz="1400" b="1" dirty="0" err="1"/>
              <a:t>senpilsētas</a:t>
            </a:r>
            <a:r>
              <a:rPr lang="lv-LV" sz="1400" b="1" dirty="0"/>
              <a:t> </a:t>
            </a:r>
            <a:r>
              <a:rPr lang="lv-LV" sz="1400" b="1" dirty="0" smtClean="0"/>
              <a:t>kultūrainavas saglabāšana </a:t>
            </a:r>
            <a:r>
              <a:rPr lang="lv-LV" sz="1400" b="1" dirty="0"/>
              <a:t>un ilgtspējas </a:t>
            </a:r>
            <a:r>
              <a:rPr lang="lv-LV" sz="1400" b="1" dirty="0" smtClean="0"/>
              <a:t>nodrošināšana</a:t>
            </a:r>
            <a:endParaRPr lang="lv-LV" sz="1400" b="1" dirty="0"/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lv-LV" sz="1400" dirty="0" smtClean="0"/>
              <a:t>Atbalsts </a:t>
            </a:r>
            <a:r>
              <a:rPr lang="lv-LV" sz="1400" b="1" dirty="0" smtClean="0"/>
              <a:t>kultūras pieminekļu </a:t>
            </a:r>
            <a:r>
              <a:rPr lang="lv-LV" sz="1400" dirty="0" smtClean="0"/>
              <a:t>(t.sk. Kokneses pilsdrupu) </a:t>
            </a:r>
            <a:r>
              <a:rPr lang="lv-LV" sz="1400" b="1" dirty="0" smtClean="0"/>
              <a:t>un  sakrālā mantojuma atjaunošanai, saglabāšanai un izpētei Koknesē</a:t>
            </a:r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lv-LV" sz="1400" dirty="0" smtClean="0"/>
              <a:t>Atbalsts</a:t>
            </a:r>
            <a:r>
              <a:rPr lang="lv-LV" sz="1400" b="1" dirty="0" smtClean="0"/>
              <a:t> amatu </a:t>
            </a:r>
            <a:r>
              <a:rPr lang="lv-LV" sz="1400" b="1" dirty="0"/>
              <a:t>mājas </a:t>
            </a:r>
            <a:r>
              <a:rPr lang="lv-LV" sz="1400" b="1" dirty="0" smtClean="0"/>
              <a:t>izveidei Aizkraukles </a:t>
            </a:r>
            <a:r>
              <a:rPr lang="lv-LV" sz="1400" b="1" smtClean="0"/>
              <a:t>Vēstures un mākslas </a:t>
            </a:r>
            <a:r>
              <a:rPr lang="lv-LV" sz="1400" b="1" dirty="0" smtClean="0"/>
              <a:t>muzejā</a:t>
            </a:r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es-ES" sz="1400" b="1" dirty="0" smtClean="0"/>
              <a:t>Gaujas </a:t>
            </a:r>
            <a:r>
              <a:rPr lang="es-ES" sz="1400" b="1" dirty="0"/>
              <a:t>lībiešu kultūras mantojuma</a:t>
            </a:r>
            <a:r>
              <a:rPr lang="lv-LV" sz="1400" b="1" dirty="0"/>
              <a:t> pētniecība,</a:t>
            </a:r>
            <a:r>
              <a:rPr lang="es-ES" sz="1400" b="1" dirty="0"/>
              <a:t> popularizēšana un pieejamība</a:t>
            </a:r>
            <a:r>
              <a:rPr lang="lv-LV" sz="1400" b="1" dirty="0"/>
              <a:t>s </a:t>
            </a:r>
            <a:r>
              <a:rPr lang="lv-LV" sz="1400" b="1" dirty="0" smtClean="0"/>
              <a:t>nodrošināšana</a:t>
            </a:r>
            <a:endParaRPr lang="lv-LV" sz="1400" b="1" dirty="0"/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lv-LV" sz="1400" b="1" dirty="0" err="1"/>
              <a:t>Piebalgas</a:t>
            </a:r>
            <a:r>
              <a:rPr lang="lv-LV" sz="1400" b="1" dirty="0"/>
              <a:t> lielo lakatu aušanas prasmju apgūšanas un saglabāšanas </a:t>
            </a:r>
            <a:r>
              <a:rPr lang="lv-LV" sz="1400" b="1" dirty="0" smtClean="0"/>
              <a:t>digitālā ceļveža izstrāde</a:t>
            </a:r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lv-LV" sz="1400" b="1" dirty="0"/>
              <a:t>Latvijas Etnogrāfiskā brīvdabas muzeja lauku ekspozīcijas </a:t>
            </a:r>
            <a:r>
              <a:rPr lang="lv-LV" sz="1400" b="1" dirty="0" smtClean="0"/>
              <a:t>,,Vēveri</a:t>
            </a:r>
            <a:r>
              <a:rPr lang="lv-LV" sz="1400" b="1" dirty="0"/>
              <a:t>’’ </a:t>
            </a:r>
            <a:r>
              <a:rPr lang="lv-LV" sz="1400" b="1" dirty="0" smtClean="0"/>
              <a:t>papildināšana </a:t>
            </a:r>
            <a:r>
              <a:rPr lang="lv-LV" sz="1400" dirty="0" smtClean="0"/>
              <a:t>(Vecpiebalga)</a:t>
            </a:r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3"/>
          </p:nvPr>
        </p:nvSpPr>
        <p:spPr>
          <a:xfrm>
            <a:off x="8534400" y="4781550"/>
            <a:ext cx="457200" cy="228600"/>
          </a:xfrm>
        </p:spPr>
        <p:txBody>
          <a:bodyPr/>
          <a:lstStyle/>
          <a:p>
            <a:pPr>
              <a:defRPr/>
            </a:pPr>
            <a:fld id="{FB6BCA4D-2E23-422A-87E3-BF6857D92014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3390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F8F00E73-D8DE-4E4C-92D2-745FA2471E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lv-LV" dirty="0"/>
              <a:t>Vēsturisko zemju plānam iesniegtie </a:t>
            </a:r>
            <a:r>
              <a:rPr lang="lv-LV" dirty="0" smtClean="0"/>
              <a:t>priekšlikumu piemēri</a:t>
            </a:r>
            <a:endParaRPr lang="lv-LV" dirty="0"/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C6D08996-F2B5-4519-A397-EDA8F2E54F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0" y="1276350"/>
            <a:ext cx="6858000" cy="3718318"/>
          </a:xfrm>
        </p:spPr>
        <p:txBody>
          <a:bodyPr>
            <a:normAutofit/>
          </a:bodyPr>
          <a:lstStyle/>
          <a:p>
            <a:pPr lvl="0">
              <a:spcBef>
                <a:spcPts val="0"/>
              </a:spcBef>
              <a:spcAft>
                <a:spcPts val="600"/>
              </a:spcAft>
            </a:pPr>
            <a:r>
              <a:rPr lang="lv-LV" sz="1800" b="1" dirty="0">
                <a:solidFill>
                  <a:srgbClr val="C00000"/>
                </a:solidFill>
              </a:rPr>
              <a:t>TŪRISMS UN </a:t>
            </a:r>
            <a:r>
              <a:rPr lang="lv-LV" sz="1800" b="1" dirty="0" smtClean="0">
                <a:solidFill>
                  <a:srgbClr val="C00000"/>
                </a:solidFill>
              </a:rPr>
              <a:t>UZŅĒMĒJDARBĪBA</a:t>
            </a:r>
            <a:endParaRPr lang="lv-LV" sz="1800" b="1" dirty="0">
              <a:solidFill>
                <a:srgbClr val="C00000"/>
              </a:solidFill>
            </a:endParaRPr>
          </a:p>
          <a:p>
            <a:pPr lvl="0" algn="just">
              <a:spcBef>
                <a:spcPts val="0"/>
              </a:spcBef>
              <a:spcAft>
                <a:spcPts val="600"/>
              </a:spcAft>
            </a:pPr>
            <a:r>
              <a:rPr lang="lv-LV" sz="1400" b="1" dirty="0" smtClean="0"/>
              <a:t>Ziemassvētku </a:t>
            </a:r>
            <a:r>
              <a:rPr lang="lv-LV" sz="1400" b="1" dirty="0"/>
              <a:t>kauju piemiņas vietu </a:t>
            </a:r>
            <a:r>
              <a:rPr lang="lv-LV" sz="1400" b="1" dirty="0" smtClean="0"/>
              <a:t>apkārtnes </a:t>
            </a:r>
            <a:r>
              <a:rPr lang="lv-LV" sz="1400" dirty="0" smtClean="0"/>
              <a:t>(Mārupes novads) </a:t>
            </a:r>
            <a:r>
              <a:rPr lang="lv-LV" sz="1400" b="1" dirty="0" smtClean="0"/>
              <a:t>labiekārtošanas un attīstības sekmēšana </a:t>
            </a:r>
          </a:p>
          <a:p>
            <a:pPr lvl="0" algn="just">
              <a:spcBef>
                <a:spcPts val="0"/>
              </a:spcBef>
              <a:spcAft>
                <a:spcPts val="600"/>
              </a:spcAft>
            </a:pPr>
            <a:r>
              <a:rPr lang="lv-LV" sz="1400" b="1" dirty="0" smtClean="0"/>
              <a:t>Mārupes tirgus izveide </a:t>
            </a:r>
            <a:r>
              <a:rPr lang="lv-LV" sz="1400" dirty="0" smtClean="0"/>
              <a:t>vietējo uzņēmumu produkcijas tirdzniecībai</a:t>
            </a:r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lv-LV" sz="1400" b="1" dirty="0" smtClean="0"/>
              <a:t>Mārupes novada muzeja izveide </a:t>
            </a:r>
            <a:r>
              <a:rPr lang="lv-LV" sz="1400" b="1" dirty="0" err="1" smtClean="0"/>
              <a:t>Švarcenieku</a:t>
            </a:r>
            <a:r>
              <a:rPr lang="lv-LV" sz="1400" b="1" dirty="0" smtClean="0"/>
              <a:t> muižā </a:t>
            </a:r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lv-LV" sz="1400" b="1" dirty="0" smtClean="0"/>
              <a:t>Atbalsts Vidzemes bānīša </a:t>
            </a:r>
            <a:r>
              <a:rPr lang="lv-LV" sz="1400" dirty="0" smtClean="0"/>
              <a:t>(Gulbenes – Alūksnes </a:t>
            </a:r>
            <a:r>
              <a:rPr lang="lv-LV" sz="1400" dirty="0" err="1" smtClean="0"/>
              <a:t>šaursliežu</a:t>
            </a:r>
            <a:r>
              <a:rPr lang="lv-LV" sz="1400" dirty="0" smtClean="0"/>
              <a:t> dzelzceļš 33 km)</a:t>
            </a:r>
            <a:r>
              <a:rPr lang="lv-LV" sz="1400" b="1" dirty="0" smtClean="0"/>
              <a:t> kultūrvēsturiskās ainavas/teritorijas zonas uzturēšanai un attīstībai</a:t>
            </a:r>
          </a:p>
          <a:p>
            <a:pPr lvl="0" algn="just">
              <a:spcBef>
                <a:spcPts val="0"/>
              </a:spcBef>
              <a:spcAft>
                <a:spcPts val="600"/>
              </a:spcAft>
            </a:pPr>
            <a:r>
              <a:rPr lang="lv-LV" sz="1400" b="1" dirty="0" smtClean="0"/>
              <a:t>Dabas parka ,,Daugavas ieleja’’ atjaunošana, uzturēšana un attīstīšana</a:t>
            </a:r>
          </a:p>
        </p:txBody>
      </p:sp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id="{7FE547D0-FE23-4202-9D06-7BD48A8F686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610600" y="4781550"/>
            <a:ext cx="381000" cy="213118"/>
          </a:xfrm>
        </p:spPr>
        <p:txBody>
          <a:bodyPr/>
          <a:lstStyle/>
          <a:p>
            <a:pPr>
              <a:defRPr/>
            </a:pPr>
            <a:fld id="{FB6BCA4D-2E23-422A-87E3-BF6857D92014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3634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A42171A3-3265-46C7-B790-BE24711CEB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lv-LV" dirty="0"/>
              <a:t>Vēsturisko zemju plānam iesniegtie </a:t>
            </a:r>
            <a:r>
              <a:rPr lang="lv-LV" dirty="0" smtClean="0"/>
              <a:t>priekšlikumu piemēri</a:t>
            </a:r>
            <a:endParaRPr lang="lv-LV" dirty="0"/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C5E1BD3B-ED91-4675-AB75-732843BD45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0" y="1276350"/>
            <a:ext cx="6858000" cy="36576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lv-LV" sz="1800" b="1" dirty="0" smtClean="0">
                <a:solidFill>
                  <a:srgbClr val="C00000"/>
                </a:solidFill>
              </a:rPr>
              <a:t>PĒTNIECĪBA</a:t>
            </a:r>
            <a:endParaRPr lang="lv-LV" sz="1800" b="1" dirty="0">
              <a:solidFill>
                <a:srgbClr val="C00000"/>
              </a:solidFill>
            </a:endParaRPr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lv-LV" sz="1400" b="1" dirty="0" err="1" smtClean="0"/>
              <a:t>Malēnijas</a:t>
            </a:r>
            <a:r>
              <a:rPr lang="lv-LV" sz="1400" b="1" dirty="0" smtClean="0"/>
              <a:t> </a:t>
            </a:r>
            <a:r>
              <a:rPr lang="lv-LV" sz="1400" b="1" dirty="0"/>
              <a:t>novada </a:t>
            </a:r>
            <a:r>
              <a:rPr lang="lv-LV" sz="1400" b="1" dirty="0" smtClean="0"/>
              <a:t>robežu izpēte un kartēšana, </a:t>
            </a:r>
            <a:r>
              <a:rPr lang="lv-LV" sz="1400" dirty="0" smtClean="0"/>
              <a:t>veicinot malēniešu kopējās apziņas un identitātes veidošanu</a:t>
            </a:r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lv-LV" sz="1400" b="1" dirty="0" smtClean="0"/>
              <a:t>Atbalsts Ogres </a:t>
            </a:r>
            <a:r>
              <a:rPr lang="lv-LV" sz="1400" b="1" dirty="0"/>
              <a:t>kūrorta kultūrvēsturiskās vides </a:t>
            </a:r>
            <a:r>
              <a:rPr lang="lv-LV" sz="1400" dirty="0" smtClean="0"/>
              <a:t>un 20. gadsimta </a:t>
            </a:r>
            <a:r>
              <a:rPr lang="lv-LV" sz="1400" dirty="0" err="1"/>
              <a:t>starpkaru</a:t>
            </a:r>
            <a:r>
              <a:rPr lang="lv-LV" sz="1400" dirty="0"/>
              <a:t> perioda arhitektūras </a:t>
            </a:r>
            <a:r>
              <a:rPr lang="lv-LV" sz="1400" dirty="0" smtClean="0"/>
              <a:t>mantojuma </a:t>
            </a:r>
            <a:r>
              <a:rPr lang="lv-LV" sz="1400" b="1" dirty="0" smtClean="0"/>
              <a:t>saglabāšanai, restaurācijai un integrēšanai mūsdienu pilsētas telpā</a:t>
            </a:r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lv-LV" sz="1400" b="1" dirty="0" err="1"/>
              <a:t>Cērtenes</a:t>
            </a:r>
            <a:r>
              <a:rPr lang="lv-LV" sz="1400" b="1" dirty="0"/>
              <a:t> pilskalna </a:t>
            </a:r>
            <a:r>
              <a:rPr lang="lv-LV" sz="1400" b="1" dirty="0" smtClean="0"/>
              <a:t>izpēte</a:t>
            </a:r>
            <a:endParaRPr lang="lv-LV" sz="1400" b="1" dirty="0"/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lv-LV" sz="1400" b="1" dirty="0" smtClean="0"/>
              <a:t>Atbalsts Latvijas </a:t>
            </a:r>
            <a:r>
              <a:rPr lang="lv-LV" sz="1400" b="1" dirty="0"/>
              <a:t>Valsts vēstures arhīva </a:t>
            </a:r>
            <a:r>
              <a:rPr lang="lv-LV" sz="1400" b="1" dirty="0" smtClean="0"/>
              <a:t>vēsturisko dokumentu par </a:t>
            </a:r>
            <a:r>
              <a:rPr lang="lv-LV" sz="1400" b="1" dirty="0"/>
              <a:t>vācbaltiešu kultūru </a:t>
            </a:r>
            <a:r>
              <a:rPr lang="lv-LV" sz="1400" b="1" dirty="0" smtClean="0"/>
              <a:t>Latvijā tulkošanai, izpētei un publicēšanai</a:t>
            </a:r>
          </a:p>
        </p:txBody>
      </p:sp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id="{1777DE8C-35BF-45DF-9E64-2962A1DF345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610600" y="4781550"/>
            <a:ext cx="381000" cy="228600"/>
          </a:xfrm>
        </p:spPr>
        <p:txBody>
          <a:bodyPr/>
          <a:lstStyle/>
          <a:p>
            <a:pPr>
              <a:defRPr/>
            </a:pPr>
            <a:fld id="{FB6BCA4D-2E23-422A-87E3-BF6857D92014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7685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lv-LV" dirty="0"/>
              <a:t>Vēsturisko zemju plānam iesniegtie priekšlikumu piemēri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1828800" y="1276350"/>
            <a:ext cx="6858000" cy="35052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lv-LV" sz="1800" b="1" dirty="0" smtClean="0">
                <a:solidFill>
                  <a:srgbClr val="C00000"/>
                </a:solidFill>
              </a:rPr>
              <a:t>VALODA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lv-LV" sz="1400" b="1" dirty="0" smtClean="0"/>
              <a:t>Atbalsts </a:t>
            </a:r>
            <a:r>
              <a:rPr lang="lv-LV" sz="1400" b="1" dirty="0" err="1" smtClean="0"/>
              <a:t>malēniskās</a:t>
            </a:r>
            <a:r>
              <a:rPr lang="lv-LV" sz="1400" b="1" dirty="0" smtClean="0"/>
              <a:t> identitātes stiprināšanai, īpaši malēniešu izlokšņu saglabāšanai un popularizēšanai </a:t>
            </a:r>
            <a:r>
              <a:rPr lang="lv-LV" sz="1400" dirty="0" smtClean="0"/>
              <a:t>(t.sk. filmu veidošanai, pētījumu, </a:t>
            </a:r>
            <a:r>
              <a:rPr lang="lv-LV" sz="1400" dirty="0" err="1" smtClean="0"/>
              <a:t>novadmācības</a:t>
            </a:r>
            <a:r>
              <a:rPr lang="lv-LV" sz="1400" dirty="0" smtClean="0"/>
              <a:t> metodisko materiālu izstrādei un izdošanai, kā arī to pieejamības nodrošināšanai)</a:t>
            </a:r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3"/>
          </p:nvPr>
        </p:nvSpPr>
        <p:spPr>
          <a:xfrm>
            <a:off x="8534400" y="4781550"/>
            <a:ext cx="457200" cy="213118"/>
          </a:xfrm>
        </p:spPr>
        <p:txBody>
          <a:bodyPr/>
          <a:lstStyle/>
          <a:p>
            <a:pPr>
              <a:defRPr/>
            </a:pPr>
            <a:fld id="{FB6BCA4D-2E23-422A-87E3-BF6857D92014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91194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lv-LV" dirty="0"/>
              <a:t>Vēsturisko zemju plānam iesniegtie priekšlikumu piemēri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1828800" y="1276350"/>
            <a:ext cx="6858000" cy="33528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lv-LV" sz="1800" b="1" dirty="0" smtClean="0">
                <a:solidFill>
                  <a:srgbClr val="C00000"/>
                </a:solidFill>
              </a:rPr>
              <a:t>IZGLĪTĪBA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lv-LV" sz="1400" b="1" dirty="0"/>
              <a:t>Vācbaltiešu vēstures </a:t>
            </a:r>
            <a:r>
              <a:rPr lang="lv-LV" sz="1400" dirty="0"/>
              <a:t>(t.sk. kultūras un mākslas aspektu)</a:t>
            </a:r>
            <a:r>
              <a:rPr lang="lv-LV" sz="1400" b="1" dirty="0"/>
              <a:t> integrēšana vācu valodas </a:t>
            </a:r>
            <a:r>
              <a:rPr lang="lv-LV" sz="1400" dirty="0"/>
              <a:t>(otrās svešvalodas) </a:t>
            </a:r>
            <a:r>
              <a:rPr lang="lv-LV" sz="1400" b="1" dirty="0"/>
              <a:t>mācību programmā Latvijas skolās</a:t>
            </a:r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3"/>
          </p:nvPr>
        </p:nvSpPr>
        <p:spPr>
          <a:xfrm>
            <a:off x="8534400" y="4781550"/>
            <a:ext cx="457200" cy="228600"/>
          </a:xfrm>
        </p:spPr>
        <p:txBody>
          <a:bodyPr/>
          <a:lstStyle/>
          <a:p>
            <a:pPr>
              <a:defRPr/>
            </a:pPr>
            <a:fld id="{FB6BCA4D-2E23-422A-87E3-BF6857D92014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614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lv-LV" dirty="0"/>
              <a:t>Vēsturisko zemju plānam iesniegtie priekšlikumu piemēri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1828800" y="1276350"/>
            <a:ext cx="6858000" cy="36576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lv-LV" sz="1800" b="1" dirty="0" smtClean="0">
                <a:solidFill>
                  <a:srgbClr val="C00000"/>
                </a:solidFill>
              </a:rPr>
              <a:t>CITA JOMA</a:t>
            </a:r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lv-LV" sz="1400" b="1" dirty="0" smtClean="0"/>
              <a:t>Babītes </a:t>
            </a:r>
            <a:r>
              <a:rPr lang="lv-LV" sz="1400" b="1" dirty="0"/>
              <a:t>stacijas </a:t>
            </a:r>
            <a:r>
              <a:rPr lang="lv-LV" sz="1400" dirty="0"/>
              <a:t>un tās apkārtnes </a:t>
            </a:r>
            <a:r>
              <a:rPr lang="lv-LV" sz="1400" b="1" dirty="0"/>
              <a:t>vēsturiskā nosaukuma </a:t>
            </a:r>
            <a:r>
              <a:rPr lang="lv-LV" sz="1400" b="1" dirty="0" smtClean="0"/>
              <a:t>,,Pūpe’’ atgriešana ikdienas lietošanā</a:t>
            </a:r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lv-LV" sz="1400" b="1" dirty="0" smtClean="0"/>
              <a:t>Daugavas </a:t>
            </a:r>
            <a:r>
              <a:rPr lang="lv-LV" sz="1400" b="1" dirty="0"/>
              <a:t>grīvas kultūrvēsturiskā mantojuma </a:t>
            </a:r>
            <a:r>
              <a:rPr lang="lv-LV" sz="1400" b="1" dirty="0" smtClean="0"/>
              <a:t>saglabāšana </a:t>
            </a:r>
            <a:r>
              <a:rPr lang="lv-LV" sz="1400" dirty="0" smtClean="0"/>
              <a:t>kopienas identitātes stiprināšanai</a:t>
            </a:r>
            <a:endParaRPr lang="lv-LV" sz="1400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3"/>
          </p:nvPr>
        </p:nvSpPr>
        <p:spPr>
          <a:xfrm>
            <a:off x="8534400" y="4781550"/>
            <a:ext cx="457200" cy="228600"/>
          </a:xfrm>
        </p:spPr>
        <p:txBody>
          <a:bodyPr/>
          <a:lstStyle/>
          <a:p>
            <a:pPr>
              <a:defRPr/>
            </a:pPr>
            <a:fld id="{FB6BCA4D-2E23-422A-87E3-BF6857D92014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35052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Paldies!</a:t>
            </a:r>
          </a:p>
        </p:txBody>
      </p:sp>
      <p:sp>
        <p:nvSpPr>
          <p:cNvPr id="3" name="Teksta vietturis 2"/>
          <p:cNvSpPr>
            <a:spLocks noGrp="1"/>
          </p:cNvSpPr>
          <p:nvPr>
            <p:ph type="body" sz="quarter" idx="10"/>
          </p:nvPr>
        </p:nvSpPr>
        <p:spPr>
          <a:xfrm>
            <a:off x="685800" y="3257550"/>
            <a:ext cx="7772400" cy="1295400"/>
          </a:xfrm>
        </p:spPr>
        <p:txBody>
          <a:bodyPr>
            <a:normAutofit/>
          </a:bodyPr>
          <a:lstStyle/>
          <a:p>
            <a:endParaRPr lang="lv-LV" dirty="0"/>
          </a:p>
          <a:p>
            <a:r>
              <a:rPr lang="lv-LV" b="1" dirty="0"/>
              <a:t>Anketa pieejama: </a:t>
            </a:r>
            <a:r>
              <a:rPr lang="lv-LV" u="sng" dirty="0">
                <a:hlinkClick r:id="rId2"/>
              </a:rPr>
              <a:t>https://ieej.lv/Ideju-Talka</a:t>
            </a:r>
            <a:endParaRPr lang="lv-LV" u="sng" dirty="0"/>
          </a:p>
          <a:p>
            <a:endParaRPr lang="lv-LV" dirty="0"/>
          </a:p>
          <a:p>
            <a:r>
              <a:rPr lang="lv-LV" dirty="0"/>
              <a:t>Priekšlikumu iesniegšana pagarināta </a:t>
            </a:r>
            <a:r>
              <a:rPr lang="lv-LV" b="1" u="sng" dirty="0"/>
              <a:t>līdz </a:t>
            </a:r>
            <a:r>
              <a:rPr lang="lv-LV" b="1" u="sng" dirty="0" err="1" smtClean="0"/>
              <a:t>2022.gada</a:t>
            </a:r>
            <a:r>
              <a:rPr lang="lv-LV" b="1" u="sng" dirty="0" smtClean="0"/>
              <a:t> 31</a:t>
            </a:r>
            <a:r>
              <a:rPr lang="lv-LV" b="1" u="sng" dirty="0"/>
              <a:t>. </a:t>
            </a:r>
            <a:r>
              <a:rPr lang="lv-LV" b="1" u="sng" dirty="0" smtClean="0"/>
              <a:t>janvārim</a:t>
            </a:r>
            <a:endParaRPr lang="lv-LV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33DCB0FA-9E92-4CA0-8D72-A60F038B2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285750"/>
            <a:ext cx="6858000" cy="609600"/>
          </a:xfrm>
        </p:spPr>
        <p:txBody>
          <a:bodyPr>
            <a:normAutofit fontScale="90000"/>
          </a:bodyPr>
          <a:lstStyle/>
          <a:p>
            <a:pPr algn="ctr"/>
            <a:r>
              <a:rPr lang="lv-LV" dirty="0"/>
              <a:t>Latviešu vēsturisko zemju likuma mērķis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BF204E61-6279-4DD5-A474-A301DC6D6D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276350"/>
            <a:ext cx="7315200" cy="342900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lv-LV" b="1" dirty="0">
                <a:solidFill>
                  <a:srgbClr val="C00000"/>
                </a:solidFill>
              </a:rPr>
              <a:t>Likuma mērķis ir:</a:t>
            </a:r>
            <a:endParaRPr lang="lv-LV" dirty="0"/>
          </a:p>
          <a:p>
            <a:pPr marL="457200" indent="-457200" algn="just">
              <a:buAutoNum type="arabicParenR"/>
            </a:pPr>
            <a:r>
              <a:rPr lang="lv-LV" dirty="0"/>
              <a:t>veicināt latviešu vēsturisko zemju iedzīvotāju kopējo apziņu, identitāti un piederību Latvijai;</a:t>
            </a:r>
          </a:p>
          <a:p>
            <a:pPr marL="457200" indent="-457200" algn="just">
              <a:buAutoNum type="arabicParenR"/>
            </a:pPr>
            <a:r>
              <a:rPr lang="lv-LV" dirty="0"/>
              <a:t>garantēt latviešu vēsturisko zemju kultūrvēsturiskās vides un </a:t>
            </a:r>
            <a:r>
              <a:rPr lang="lv-LV" dirty="0" err="1"/>
              <a:t>kultūrtelpu</a:t>
            </a:r>
            <a:r>
              <a:rPr lang="lv-LV" dirty="0"/>
              <a:t> saglabāšanu un ilgtspējīgu attīstību.</a:t>
            </a:r>
          </a:p>
          <a:p>
            <a:pPr marL="457200" indent="-457200" algn="just">
              <a:buAutoNum type="arabicParenR"/>
            </a:pPr>
            <a:endParaRPr lang="lv-LV" dirty="0"/>
          </a:p>
          <a:p>
            <a:pPr algn="just"/>
            <a:r>
              <a:rPr lang="lv-LV" b="1" dirty="0"/>
              <a:t>Likuma īstenošanai tiek izstrādāts </a:t>
            </a:r>
            <a:r>
              <a:rPr lang="lv-LV" b="1" dirty="0">
                <a:solidFill>
                  <a:srgbClr val="C00000"/>
                </a:solidFill>
              </a:rPr>
              <a:t>Latviešu vēsturisko zemju un </a:t>
            </a:r>
            <a:r>
              <a:rPr lang="lv-LV" b="1" dirty="0" err="1">
                <a:solidFill>
                  <a:srgbClr val="C00000"/>
                </a:solidFill>
              </a:rPr>
              <a:t>kultūrtelpu</a:t>
            </a:r>
            <a:r>
              <a:rPr lang="lv-LV" b="1" dirty="0">
                <a:solidFill>
                  <a:srgbClr val="C00000"/>
                </a:solidFill>
              </a:rPr>
              <a:t> attīstības plāns, </a:t>
            </a:r>
            <a:r>
              <a:rPr lang="lv-LV" b="1" dirty="0" smtClean="0">
                <a:solidFill>
                  <a:srgbClr val="C00000"/>
                </a:solidFill>
              </a:rPr>
              <a:t>Latviešu </a:t>
            </a:r>
            <a:r>
              <a:rPr lang="lv-LV" b="1" dirty="0">
                <a:solidFill>
                  <a:srgbClr val="C00000"/>
                </a:solidFill>
              </a:rPr>
              <a:t>vēsturisko zemju attīstības </a:t>
            </a:r>
            <a:r>
              <a:rPr lang="lv-LV" b="1" dirty="0" smtClean="0">
                <a:solidFill>
                  <a:srgbClr val="C00000"/>
                </a:solidFill>
              </a:rPr>
              <a:t>padome to saskaņo virzībai uz Ministru kabinetu (apstiprināšanai).</a:t>
            </a:r>
            <a:endParaRPr lang="lv-LV" b="1" dirty="0"/>
          </a:p>
        </p:txBody>
      </p:sp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id="{FDCDBBEC-07F6-4849-BAE8-D12ABC3A4AC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FB6BCA4D-2E23-422A-87E3-BF6857D92014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2496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33DCB0FA-9E92-4CA0-8D72-A60F038B2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285750"/>
            <a:ext cx="6858000" cy="609600"/>
          </a:xfrm>
        </p:spPr>
        <p:txBody>
          <a:bodyPr>
            <a:normAutofit fontScale="90000"/>
          </a:bodyPr>
          <a:lstStyle/>
          <a:p>
            <a:pPr algn="ctr"/>
            <a:r>
              <a:rPr lang="lv-LV" dirty="0"/>
              <a:t>Latviešu vēsturisko zemju un </a:t>
            </a:r>
            <a:r>
              <a:rPr lang="lv-LV" dirty="0" err="1"/>
              <a:t>kultūrtelpu</a:t>
            </a:r>
            <a:r>
              <a:rPr lang="lv-LV" dirty="0"/>
              <a:t> attīstības plāns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BF204E61-6279-4DD5-A474-A301DC6D6D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7800" y="1276350"/>
            <a:ext cx="7086600" cy="3733800"/>
          </a:xfrm>
        </p:spPr>
        <p:txBody>
          <a:bodyPr>
            <a:normAutofit fontScale="77500" lnSpcReduction="20000"/>
          </a:bodyPr>
          <a:lstStyle/>
          <a:p>
            <a:pPr marL="457200" indent="-457200" algn="just">
              <a:buAutoNum type="arabicParenR"/>
            </a:pPr>
            <a:r>
              <a:rPr lang="lv-LV" dirty="0"/>
              <a:t>Ministru kabinets apstiprina </a:t>
            </a:r>
            <a:r>
              <a:rPr lang="lv-LV" b="1" dirty="0"/>
              <a:t>Latviešu vēsturisko zemju un </a:t>
            </a:r>
            <a:r>
              <a:rPr lang="lv-LV" b="1" dirty="0" err="1"/>
              <a:t>kultūrtelpu</a:t>
            </a:r>
            <a:r>
              <a:rPr lang="lv-LV" b="1" dirty="0"/>
              <a:t> attīstības plānu</a:t>
            </a:r>
            <a:r>
              <a:rPr lang="lv-LV" dirty="0"/>
              <a:t>, lai saskaņotu valsts un pašvaldību īstenotos pasākumus latviešu vēsturisko zemju identitātes, kultūrvēsturiskās vides un </a:t>
            </a:r>
            <a:r>
              <a:rPr lang="lv-LV" dirty="0" err="1"/>
              <a:t>kultūrtelpu</a:t>
            </a:r>
            <a:r>
              <a:rPr lang="lv-LV" dirty="0"/>
              <a:t> saglabāšanas un ilgtspējīgas attīstības veicināšanai, kā arī koordinēti un mērķtiecīgi izmantotu šim mērķim pieejamos valsts un pašvaldību resursus.</a:t>
            </a:r>
          </a:p>
          <a:p>
            <a:pPr marL="457200" indent="-457200" algn="just">
              <a:buAutoNum type="arabicParenR"/>
            </a:pPr>
            <a:r>
              <a:rPr lang="lv-LV" dirty="0"/>
              <a:t>Plāns ir nacionāla līmeņa vidēja termiņa attīstības plānošanas dokuments, kas uz septiņiem gadiem nosaka no Nacionālā attīstības plāna un politikas pamatnostādnēm izrietošus uzdevumus latviešu vēsturisko zemju identitātes, kultūrvēsturiskās vides un </a:t>
            </a:r>
            <a:r>
              <a:rPr lang="lv-LV" dirty="0" err="1"/>
              <a:t>kultūrtelpu</a:t>
            </a:r>
            <a:r>
              <a:rPr lang="lv-LV" dirty="0"/>
              <a:t> saglabāšanas un ilgtspējīgas attīstības veicināšanai, paredzot juridiskus, administratīvus, organizatoriskus pasākumus, kā arī to finansiālo nodrošinājumu.</a:t>
            </a:r>
          </a:p>
          <a:p>
            <a:pPr marL="457200" indent="-457200" algn="just">
              <a:buAutoNum type="arabicParenR"/>
            </a:pPr>
            <a:r>
              <a:rPr lang="lv-LV" dirty="0"/>
              <a:t>Plāna izstrādi nodrošina Kultūras ministrija sadarbībā ar citām valsts pārvaldes iestādēm, pašvaldībām un latviešu vēsturisko zemju kopienu pārstāvjiem.</a:t>
            </a:r>
          </a:p>
        </p:txBody>
      </p:sp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id="{FDCDBBEC-07F6-4849-BAE8-D12ABC3A4AC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FB6BCA4D-2E23-422A-87E3-BF6857D92014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509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33DCB0FA-9E92-4CA0-8D72-A60F038B2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285750"/>
            <a:ext cx="6858000" cy="609600"/>
          </a:xfrm>
        </p:spPr>
        <p:txBody>
          <a:bodyPr>
            <a:normAutofit fontScale="90000"/>
          </a:bodyPr>
          <a:lstStyle/>
          <a:p>
            <a:pPr algn="ctr"/>
            <a:r>
              <a:rPr lang="lv-LV" dirty="0"/>
              <a:t>Latviešu vēsturisko zemju attīstības padome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BF204E61-6279-4DD5-A474-A301DC6D6D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276350"/>
            <a:ext cx="7162800" cy="3352800"/>
          </a:xfrm>
        </p:spPr>
        <p:txBody>
          <a:bodyPr>
            <a:normAutofit fontScale="70000" lnSpcReduction="20000"/>
          </a:bodyPr>
          <a:lstStyle/>
          <a:p>
            <a:pPr marL="457200" indent="-457200" algn="just">
              <a:buAutoNum type="arabicParenR"/>
            </a:pPr>
            <a:r>
              <a:rPr lang="lv-LV" dirty="0"/>
              <a:t>kultūras ministrs, vides aizsardzības un reģionālās attīstības ministrs, finanšu ministrs, ekonomikas ministrs, izglītības un zinātnes ministrs, satiksmes ministrs, tieslietu ministrs un zemkopības ministrs; </a:t>
            </a:r>
          </a:p>
          <a:p>
            <a:pPr marL="457200" indent="-457200" algn="just">
              <a:buAutoNum type="arabicParenR"/>
            </a:pPr>
            <a:r>
              <a:rPr lang="lv-LV" dirty="0"/>
              <a:t>Valsts prezidenta pārstāvis;</a:t>
            </a:r>
          </a:p>
          <a:p>
            <a:pPr marL="457200" indent="-457200" algn="just">
              <a:buAutoNum type="arabicParenR"/>
            </a:pPr>
            <a:r>
              <a:rPr lang="lv-LV" dirty="0"/>
              <a:t>Saeimas Izglītības, kultūras un zinātnes komisijas priekšsēdētājs vai viņa deleģēts pārstāvis no attiecīgās komisijas locekļu vidus; </a:t>
            </a:r>
          </a:p>
          <a:p>
            <a:pPr marL="457200" indent="-457200" algn="just">
              <a:buAutoNum type="arabicParenR"/>
            </a:pPr>
            <a:r>
              <a:rPr lang="lv-LV" dirty="0"/>
              <a:t>viens pašvaldību pārstāvis no katras latviešu vēsturiskās zemes; </a:t>
            </a:r>
          </a:p>
          <a:p>
            <a:pPr marL="457200" indent="-457200" algn="just">
              <a:buAutoNum type="arabicParenR"/>
            </a:pPr>
            <a:r>
              <a:rPr lang="lv-LV" dirty="0"/>
              <a:t>Rīgas domes priekšsēdētājs vai viņa pilnvarota amatpersona; </a:t>
            </a:r>
          </a:p>
          <a:p>
            <a:pPr marL="457200" indent="-457200" algn="just">
              <a:buAutoNum type="arabicParenR"/>
            </a:pPr>
            <a:r>
              <a:rPr lang="lv-LV" dirty="0"/>
              <a:t>viens sabiedrības pārstāvis no katras latviešu vēsturiskās zemes, kā arī viens lībiešu kopienas pārstāvis (izvirza kultūras ministrs).</a:t>
            </a:r>
          </a:p>
          <a:p>
            <a:pPr algn="just"/>
            <a:endParaRPr lang="lv-LV" dirty="0"/>
          </a:p>
          <a:p>
            <a:pPr algn="just"/>
            <a:r>
              <a:rPr lang="lv-LV" b="1" dirty="0"/>
              <a:t>! Padomes darbā ar padomdevēja tiesībām var piedalīties arī citi latviešu vēsturisko zemju, </a:t>
            </a:r>
            <a:r>
              <a:rPr lang="lv-LV" b="1" dirty="0" err="1"/>
              <a:t>kultūrtelpu</a:t>
            </a:r>
            <a:r>
              <a:rPr lang="lv-LV" b="1" dirty="0"/>
              <a:t> un vietējo kopienu pārstāvji.</a:t>
            </a:r>
          </a:p>
          <a:p>
            <a:pPr algn="just"/>
            <a:endParaRPr lang="lv-LV" dirty="0"/>
          </a:p>
          <a:p>
            <a:pPr algn="just"/>
            <a:r>
              <a:rPr lang="lv-LV" b="1" dirty="0"/>
              <a:t>! Padomes locekļi par darbību Padomē atlīdzību nesaņem.</a:t>
            </a:r>
          </a:p>
        </p:txBody>
      </p:sp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id="{FDCDBBEC-07F6-4849-BAE8-D12ABC3A4AC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FB6BCA4D-2E23-422A-87E3-BF6857D92014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3822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33DCB0FA-9E92-4CA0-8D72-A60F038B2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285750"/>
            <a:ext cx="6858000" cy="609600"/>
          </a:xfrm>
        </p:spPr>
        <p:txBody>
          <a:bodyPr>
            <a:normAutofit fontScale="90000"/>
          </a:bodyPr>
          <a:lstStyle/>
          <a:p>
            <a:pPr algn="ctr"/>
            <a:r>
              <a:rPr lang="lv-LV" dirty="0"/>
              <a:t>Latviešu vēsturisko zemju likuma īstenošana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BF204E61-6279-4DD5-A474-A301DC6D6D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1276350"/>
            <a:ext cx="7391400" cy="3352800"/>
          </a:xfrm>
        </p:spPr>
        <p:txBody>
          <a:bodyPr>
            <a:normAutofit lnSpcReduction="10000"/>
          </a:bodyPr>
          <a:lstStyle/>
          <a:p>
            <a:pPr algn="just"/>
            <a:r>
              <a:rPr lang="lv-LV" b="1" dirty="0">
                <a:solidFill>
                  <a:srgbClr val="C00000"/>
                </a:solidFill>
              </a:rPr>
              <a:t>Izveidota darba grupa Latviešu vēsturisko zemju un </a:t>
            </a:r>
            <a:r>
              <a:rPr lang="lv-LV" b="1" dirty="0" err="1">
                <a:solidFill>
                  <a:srgbClr val="C00000"/>
                </a:solidFill>
              </a:rPr>
              <a:t>kultūrtelpu</a:t>
            </a:r>
            <a:r>
              <a:rPr lang="lv-LV" b="1" dirty="0">
                <a:solidFill>
                  <a:srgbClr val="C00000"/>
                </a:solidFill>
              </a:rPr>
              <a:t> attīstības plāna sagatavošanai </a:t>
            </a:r>
            <a:r>
              <a:rPr lang="lv-LV" dirty="0"/>
              <a:t>– </a:t>
            </a:r>
            <a:endParaRPr lang="lv-LV" dirty="0" smtClean="0"/>
          </a:p>
          <a:p>
            <a:pPr algn="just"/>
            <a:r>
              <a:rPr lang="lv-LV" dirty="0" smtClean="0"/>
              <a:t>tās </a:t>
            </a:r>
            <a:r>
              <a:rPr lang="lv-LV" dirty="0"/>
              <a:t>uzdevums ir apkopot un tematiski sašķirot priekšlikumus, tāpat apkopot citu plāna sagatavošanai nepieciešamo informāciju, sagatavot plāna uzmetumu un iesniegt to Kultūras ministram</a:t>
            </a:r>
          </a:p>
          <a:p>
            <a:endParaRPr lang="lv-LV" dirty="0"/>
          </a:p>
          <a:p>
            <a:r>
              <a:rPr lang="lv-LV" dirty="0"/>
              <a:t>Sākta </a:t>
            </a:r>
            <a:r>
              <a:rPr lang="lv-LV" b="1" dirty="0"/>
              <a:t>priekšlikumu apkopošana </a:t>
            </a:r>
            <a:r>
              <a:rPr lang="lv-LV" dirty="0" smtClean="0"/>
              <a:t>līdz 31.01.2022.</a:t>
            </a:r>
            <a:endParaRPr lang="lv-LV" dirty="0"/>
          </a:p>
          <a:p>
            <a:endParaRPr lang="lv-LV" dirty="0"/>
          </a:p>
          <a:p>
            <a:r>
              <a:rPr lang="lv-LV" b="1" dirty="0"/>
              <a:t>Darba grupas termiņš</a:t>
            </a:r>
            <a:r>
              <a:rPr lang="lv-LV" dirty="0"/>
              <a:t>: </a:t>
            </a:r>
            <a:r>
              <a:rPr lang="lv-LV" dirty="0" smtClean="0"/>
              <a:t>15.03.2022.</a:t>
            </a:r>
            <a:endParaRPr lang="lv-LV" b="1" dirty="0"/>
          </a:p>
        </p:txBody>
      </p:sp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id="{FDCDBBEC-07F6-4849-BAE8-D12ABC3A4AC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FB6BCA4D-2E23-422A-87E3-BF6857D92014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5769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33DCB0FA-9E92-4CA0-8D72-A60F038B2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285750"/>
            <a:ext cx="6858000" cy="609600"/>
          </a:xfrm>
        </p:spPr>
        <p:txBody>
          <a:bodyPr>
            <a:normAutofit fontScale="90000"/>
          </a:bodyPr>
          <a:lstStyle/>
          <a:p>
            <a:pPr algn="ctr"/>
            <a:r>
              <a:rPr lang="lv-LV" dirty="0"/>
              <a:t>Latviešu vēsturisko zemju likuma īstenošana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BF204E61-6279-4DD5-A474-A301DC6D6D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1276350"/>
            <a:ext cx="7391400" cy="3352800"/>
          </a:xfrm>
        </p:spPr>
        <p:txBody>
          <a:bodyPr>
            <a:normAutofit/>
          </a:bodyPr>
          <a:lstStyle/>
          <a:p>
            <a:pPr algn="just"/>
            <a:r>
              <a:rPr lang="lv-LV" b="1" dirty="0">
                <a:solidFill>
                  <a:srgbClr val="C00000"/>
                </a:solidFill>
              </a:rPr>
              <a:t>Sākts darbs pie Latviešu vēsturisko zemju attīstības padomes izveides </a:t>
            </a:r>
          </a:p>
          <a:p>
            <a:pPr algn="just"/>
            <a:r>
              <a:rPr lang="lv-LV" dirty="0"/>
              <a:t>(apstiprināts nolikums,</a:t>
            </a:r>
            <a:r>
              <a:rPr lang="lv-LV" b="1" dirty="0"/>
              <a:t> </a:t>
            </a:r>
            <a:r>
              <a:rPr lang="lv-LV" dirty="0"/>
              <a:t>izstrādāti kritēriji sabiedrības pārstāvju atlasei darbam padomē, uzrunāta </a:t>
            </a:r>
            <a:r>
              <a:rPr lang="lv-LV"/>
              <a:t>Latvijas </a:t>
            </a:r>
            <a:r>
              <a:rPr lang="lv-LV" smtClean="0"/>
              <a:t>Pašvaldību </a:t>
            </a:r>
            <a:r>
              <a:rPr lang="lv-LV" dirty="0"/>
              <a:t>savienība pašvaldību pārstāvju deleģēšanai, izsūtīti uzaicinājumi ministriem dalībai padomē u.c</a:t>
            </a:r>
            <a:r>
              <a:rPr lang="lv-LV" dirty="0" smtClean="0"/>
              <a:t>.)</a:t>
            </a:r>
            <a:endParaRPr lang="lv-LV" dirty="0"/>
          </a:p>
          <a:p>
            <a:pPr algn="just"/>
            <a:endParaRPr lang="lv-LV" dirty="0"/>
          </a:p>
          <a:p>
            <a:pPr algn="just"/>
            <a:r>
              <a:rPr lang="lv-LV" dirty="0"/>
              <a:t>Sākta </a:t>
            </a:r>
            <a:r>
              <a:rPr lang="lv-LV" b="1" dirty="0">
                <a:solidFill>
                  <a:srgbClr val="C00000"/>
                </a:solidFill>
              </a:rPr>
              <a:t>sekretariāta veidošana </a:t>
            </a:r>
            <a:r>
              <a:rPr lang="lv-LV" b="1" dirty="0"/>
              <a:t>Latvijas Nacionālajā kultūras centrā.</a:t>
            </a:r>
          </a:p>
          <a:p>
            <a:endParaRPr lang="lv-LV" b="1" dirty="0"/>
          </a:p>
        </p:txBody>
      </p:sp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id="{FDCDBBEC-07F6-4849-BAE8-D12ABC3A4AC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FB6BCA4D-2E23-422A-87E3-BF6857D92014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4376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aida numura vietturis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FB6BCA4D-2E23-422A-87E3-BF6857D92014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pic>
        <p:nvPicPr>
          <p:cNvPr id="3" name="Attēls 2"/>
          <p:cNvPicPr>
            <a:picLocks noChangeAspect="1"/>
          </p:cNvPicPr>
          <p:nvPr/>
        </p:nvPicPr>
        <p:blipFill rotWithShape="1">
          <a:blip r:embed="rId2"/>
          <a:srcRect l="798" t="1620" r="798" b="1620"/>
          <a:stretch/>
        </p:blipFill>
        <p:spPr>
          <a:xfrm>
            <a:off x="1219200" y="590550"/>
            <a:ext cx="7788730" cy="403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8305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aida numura vietturis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FB6BCA4D-2E23-422A-87E3-BF6857D92014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pic>
        <p:nvPicPr>
          <p:cNvPr id="2" name="Attēls 1"/>
          <p:cNvPicPr>
            <a:picLocks noChangeAspect="1"/>
          </p:cNvPicPr>
          <p:nvPr/>
        </p:nvPicPr>
        <p:blipFill rotWithShape="1">
          <a:blip r:embed="rId2"/>
          <a:srcRect l="1314" t="2529" r="3386" b="769"/>
          <a:stretch/>
        </p:blipFill>
        <p:spPr>
          <a:xfrm>
            <a:off x="1219200" y="363053"/>
            <a:ext cx="7239000" cy="46227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2985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aida numura vietturis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FB6BCA4D-2E23-422A-87E3-BF6857D92014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pic>
        <p:nvPicPr>
          <p:cNvPr id="2" name="Attēls 1"/>
          <p:cNvPicPr>
            <a:picLocks noChangeAspect="1"/>
          </p:cNvPicPr>
          <p:nvPr/>
        </p:nvPicPr>
        <p:blipFill rotWithShape="1">
          <a:blip r:embed="rId2"/>
          <a:srcRect l="1373" t="2000" r="2156" b="667"/>
          <a:stretch/>
        </p:blipFill>
        <p:spPr>
          <a:xfrm>
            <a:off x="1524000" y="514350"/>
            <a:ext cx="6933156" cy="411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6725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89_Prezentacija_templateLV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tullapa_kontaktinformacij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dizains">
  <a:themeElements>
    <a:clrScheme name="Iestād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Iestād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Iestād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dizains">
  <a:themeElements>
    <a:clrScheme name="Iestād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Iestād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Iestād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4708</TotalTime>
  <Words>772</Words>
  <Application>Microsoft Office PowerPoint</Application>
  <PresentationFormat>Slaidrāde ekrānā (16:9)</PresentationFormat>
  <Paragraphs>85</Paragraphs>
  <Slides>16</Slides>
  <Notes>0</Notes>
  <HiddenSlides>0</HiddenSlides>
  <MMClips>0</MMClips>
  <ScaleCrop>false</ScaleCrop>
  <HeadingPairs>
    <vt:vector size="6" baseType="variant">
      <vt:variant>
        <vt:lpstr>Lietotie fonti</vt:lpstr>
      </vt:variant>
      <vt:variant>
        <vt:i4>5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16</vt:i4>
      </vt:variant>
    </vt:vector>
  </HeadingPairs>
  <TitlesOfParts>
    <vt:vector size="22" baseType="lpstr">
      <vt:lpstr>MS PGothic</vt:lpstr>
      <vt:lpstr>Arial</vt:lpstr>
      <vt:lpstr>Calibri</vt:lpstr>
      <vt:lpstr>Times New Roman</vt:lpstr>
      <vt:lpstr>Verdana</vt:lpstr>
      <vt:lpstr>89_Prezentacija_templateLV</vt:lpstr>
      <vt:lpstr>Latviešu vēsturisko zemju un kultūrtelpu plāna izstrāde Vidzemes reģions un Rīga</vt:lpstr>
      <vt:lpstr>Latviešu vēsturisko zemju likuma mērķis</vt:lpstr>
      <vt:lpstr>Latviešu vēsturisko zemju un kultūrtelpu attīstības plāns</vt:lpstr>
      <vt:lpstr>Latviešu vēsturisko zemju attīstības padome</vt:lpstr>
      <vt:lpstr>Latviešu vēsturisko zemju likuma īstenošana</vt:lpstr>
      <vt:lpstr>Latviešu vēsturisko zemju likuma īstenošana</vt:lpstr>
      <vt:lpstr>PowerPoint prezentācija</vt:lpstr>
      <vt:lpstr>PowerPoint prezentācija</vt:lpstr>
      <vt:lpstr>PowerPoint prezentācija</vt:lpstr>
      <vt:lpstr>Vēsturisko zemju plānam iesniegtie priekšlikumu piemēri</vt:lpstr>
      <vt:lpstr>Vēsturisko zemju plānam iesniegtie priekšlikumu piemēri</vt:lpstr>
      <vt:lpstr>Vēsturisko zemju plānam iesniegtie priekšlikumu piemēri</vt:lpstr>
      <vt:lpstr>Vēsturisko zemju plānam iesniegtie priekšlikumu piemēri</vt:lpstr>
      <vt:lpstr>Vēsturisko zemju plānam iesniegtie priekšlikumu piemēri</vt:lpstr>
      <vt:lpstr>Vēsturisko zemju plānam iesniegtie priekšlikumu piemēri</vt:lpstr>
      <vt:lpstr>Paldies!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KM_template_ppt_2019_LV_platekranam</dc:title>
  <dc:creator>Oskars Upenieks</dc:creator>
  <cp:lastModifiedBy>Medne Nadina</cp:lastModifiedBy>
  <cp:revision>670</cp:revision>
  <dcterms:created xsi:type="dcterms:W3CDTF">2006-08-16T00:00:00Z</dcterms:created>
  <dcterms:modified xsi:type="dcterms:W3CDTF">2022-01-26T13:44:06Z</dcterms:modified>
</cp:coreProperties>
</file>