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19"/>
  </p:notesMasterIdLst>
  <p:handoutMasterIdLst>
    <p:handoutMasterId r:id="rId20"/>
  </p:handoutMasterIdLst>
  <p:sldIdLst>
    <p:sldId id="284" r:id="rId2"/>
    <p:sldId id="360" r:id="rId3"/>
    <p:sldId id="361" r:id="rId4"/>
    <p:sldId id="359" r:id="rId5"/>
    <p:sldId id="362" r:id="rId6"/>
    <p:sldId id="354" r:id="rId7"/>
    <p:sldId id="356" r:id="rId8"/>
    <p:sldId id="357" r:id="rId9"/>
    <p:sldId id="365" r:id="rId10"/>
    <p:sldId id="364" r:id="rId11"/>
    <p:sldId id="355" r:id="rId12"/>
    <p:sldId id="351" r:id="rId13"/>
    <p:sldId id="367" r:id="rId14"/>
    <p:sldId id="349" r:id="rId15"/>
    <p:sldId id="366" r:id="rId16"/>
    <p:sldId id="368" r:id="rId17"/>
    <p:sldId id="338" r:id="rId18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21" autoAdjust="0"/>
    <p:restoredTop sz="96197" autoAdjust="0"/>
  </p:normalViewPr>
  <p:slideViewPr>
    <p:cSldViewPr>
      <p:cViewPr varScale="1">
        <p:scale>
          <a:sx n="82" d="100"/>
          <a:sy n="82" d="100"/>
        </p:scale>
        <p:origin x="108" y="11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-2400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25.01.2022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25.01.2022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211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Paldies!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eej.lv/Ideju-Talka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720436" y="2190750"/>
            <a:ext cx="7772400" cy="6858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Latviešu vēsturisko zemju un kultūrtelpu plāna </a:t>
            </a:r>
            <a:r>
              <a:rPr lang="lv-LV" dirty="0" smtClean="0"/>
              <a:t>izstrāde</a:t>
            </a:r>
            <a:br>
              <a:rPr lang="lv-LV" dirty="0" smtClean="0"/>
            </a:br>
            <a:r>
              <a:rPr lang="lv-LV" sz="2200" dirty="0" smtClean="0">
                <a:solidFill>
                  <a:srgbClr val="C00000"/>
                </a:solidFill>
              </a:rPr>
              <a:t>Kurzemes reģions</a:t>
            </a:r>
            <a:endParaRPr lang="lv-LV" dirty="0">
              <a:solidFill>
                <a:srgbClr val="C00000"/>
              </a:solidFill>
            </a:endParaRP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0"/>
          </p:nvPr>
        </p:nvSpPr>
        <p:spPr>
          <a:xfrm>
            <a:off x="701964" y="3818082"/>
            <a:ext cx="7772400" cy="609600"/>
          </a:xfrm>
        </p:spPr>
        <p:txBody>
          <a:bodyPr/>
          <a:lstStyle/>
          <a:p>
            <a:r>
              <a:rPr lang="lv-LV" b="1" dirty="0"/>
              <a:t>Semināru cikls laikā no 2022. gada 18. līdz 26. </a:t>
            </a:r>
            <a:r>
              <a:rPr lang="lv-LV" b="1" dirty="0" smtClean="0"/>
              <a:t>janvārim</a:t>
            </a:r>
          </a:p>
          <a:p>
            <a:endParaRPr lang="lv-LV" b="1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685800" y="4400550"/>
            <a:ext cx="7772400" cy="3048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lv-LV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071387"/>
            <a:ext cx="6934200" cy="462313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KULTŪRA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suitu </a:t>
            </a:r>
            <a:r>
              <a:rPr lang="lv-LV" sz="1400" b="1" dirty="0"/>
              <a:t>vērtību kopšanai un saglabāšanai nepieciešamās </a:t>
            </a:r>
            <a:r>
              <a:rPr lang="lv-LV" sz="1400" b="1" dirty="0" smtClean="0"/>
              <a:t>infrastruktūras attīstībai un nemateriālā kultūras mantojuma vērtību </a:t>
            </a:r>
            <a:r>
              <a:rPr lang="lv-LV" sz="1400" b="1" dirty="0" smtClean="0"/>
              <a:t>nostiprināšanas, attīstīšanas </a:t>
            </a:r>
            <a:r>
              <a:rPr lang="lv-LV" sz="1400" b="1" dirty="0" smtClean="0"/>
              <a:t>un popularizēšanas aktivitātēm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Virtuālas </a:t>
            </a:r>
            <a:r>
              <a:rPr lang="lv-LV" sz="1400" b="1" dirty="0" err="1" smtClean="0"/>
              <a:t>ventiņu</a:t>
            </a:r>
            <a:r>
              <a:rPr lang="lv-LV" sz="1400" b="1" dirty="0" smtClean="0"/>
              <a:t> bibliotēkas/atvērtas formas datubāzes izveide </a:t>
            </a:r>
            <a:r>
              <a:rPr lang="lv-LV" sz="1400" dirty="0" smtClean="0"/>
              <a:t>– </a:t>
            </a:r>
            <a:r>
              <a:rPr lang="lv-LV" sz="1400" dirty="0" err="1" smtClean="0"/>
              <a:t>ventiņu</a:t>
            </a:r>
            <a:r>
              <a:rPr lang="lv-LV" sz="1400" dirty="0" smtClean="0"/>
              <a:t> valodas rakstu, grāmatu u.c. </a:t>
            </a:r>
            <a:r>
              <a:rPr lang="lv-LV" sz="1400" dirty="0" err="1" smtClean="0"/>
              <a:t>digitalizētu</a:t>
            </a:r>
            <a:r>
              <a:rPr lang="lv-LV" sz="1400" dirty="0" smtClean="0"/>
              <a:t> materiālu (foto, video </a:t>
            </a:r>
            <a:r>
              <a:rPr lang="lv-LV" sz="1400" dirty="0" smtClean="0"/>
              <a:t>u.tml</a:t>
            </a:r>
            <a:r>
              <a:rPr lang="lv-LV" sz="1400" dirty="0" smtClean="0"/>
              <a:t>.), kas saistīti ar </a:t>
            </a:r>
            <a:r>
              <a:rPr lang="lv-LV" sz="1400" dirty="0" err="1" smtClean="0"/>
              <a:t>ventiņu</a:t>
            </a:r>
            <a:r>
              <a:rPr lang="lv-LV" sz="1400" dirty="0" smtClean="0"/>
              <a:t> kopienu, pieejamības nodrošināšana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lībiešu </a:t>
            </a:r>
            <a:r>
              <a:rPr lang="lv-LV" sz="1400" b="1" dirty="0"/>
              <a:t>tradīciju </a:t>
            </a:r>
            <a:r>
              <a:rPr lang="lv-LV" sz="1400" b="1" dirty="0" smtClean="0"/>
              <a:t>saglabāšanas </a:t>
            </a:r>
            <a:r>
              <a:rPr lang="lv-LV" sz="1400" b="1" dirty="0"/>
              <a:t>un </a:t>
            </a:r>
            <a:r>
              <a:rPr lang="lv-LV" sz="1400" b="1" dirty="0" smtClean="0"/>
              <a:t>popularizēšanas aktivitātēm</a:t>
            </a:r>
            <a:r>
              <a:rPr lang="lv-LV" sz="1400" dirty="0" smtClean="0"/>
              <a:t> – piemēram, Lībiešu kultūras dienām Ventspilī</a:t>
            </a:r>
            <a:endParaRPr lang="lv-LV" sz="14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Izstāžu zāles izveide Tukumā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Vānes </a:t>
            </a:r>
            <a:r>
              <a:rPr lang="lv-LV" sz="1400" b="1" dirty="0"/>
              <a:t>evaņģēliski luteriskās baznīcas </a:t>
            </a:r>
            <a:r>
              <a:rPr lang="lv-LV" sz="1400" b="1" dirty="0" smtClean="0"/>
              <a:t>veidošana par vietējās kopienas </a:t>
            </a:r>
            <a:r>
              <a:rPr lang="lv-LV" sz="1400" b="1" dirty="0" err="1" smtClean="0"/>
              <a:t>kultūrtelpas</a:t>
            </a:r>
            <a:r>
              <a:rPr lang="lv-LV" sz="1400" b="1" dirty="0" smtClean="0"/>
              <a:t> kultūras un mākslas centru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Kurzemes Dziesmu svētku tradīcijas stiprināšanai un izpētei </a:t>
            </a:r>
            <a:r>
              <a:rPr lang="lv-LV" sz="1400" dirty="0" smtClean="0"/>
              <a:t>(svētku vēstures </a:t>
            </a:r>
            <a:r>
              <a:rPr lang="lv-LV" sz="1400" dirty="0" smtClean="0"/>
              <a:t>izpētei, </a:t>
            </a:r>
            <a:r>
              <a:rPr lang="lv-LV" sz="1400" dirty="0" smtClean="0"/>
              <a:t>laikmeta liecību </a:t>
            </a:r>
            <a:r>
              <a:rPr lang="lv-LV" sz="1400" dirty="0" smtClean="0"/>
              <a:t>apzināšanai </a:t>
            </a:r>
            <a:r>
              <a:rPr lang="lv-LV" sz="1400" dirty="0" smtClean="0"/>
              <a:t>un </a:t>
            </a:r>
            <a:r>
              <a:rPr lang="lv-LV" sz="1400" dirty="0" smtClean="0"/>
              <a:t>dokumentēšanai)</a:t>
            </a:r>
            <a:endParaRPr lang="lv-LV" sz="1400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8F00E73-D8DE-4E4C-92D2-745FA247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D08996-F2B5-4519-A397-EDA8F2E54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48006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TŪRISMS UN </a:t>
            </a:r>
            <a:r>
              <a:rPr lang="lv-LV" sz="1800" b="1" dirty="0" smtClean="0">
                <a:solidFill>
                  <a:srgbClr val="C00000"/>
                </a:solidFill>
              </a:rPr>
              <a:t>UZŅĒMĒJDARBĪBA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Alsungas pils kompleksa atjaunošanas </a:t>
            </a:r>
            <a:r>
              <a:rPr lang="lv-LV" sz="1400" dirty="0" smtClean="0"/>
              <a:t>un restaurācijas</a:t>
            </a:r>
            <a:r>
              <a:rPr lang="lv-LV" sz="1400" b="1" dirty="0" smtClean="0"/>
              <a:t> </a:t>
            </a:r>
            <a:r>
              <a:rPr lang="lv-LV" sz="1400" dirty="0" smtClean="0"/>
              <a:t>darbu turpināšana </a:t>
            </a:r>
            <a:r>
              <a:rPr lang="lv-LV" sz="1400" b="1" dirty="0" smtClean="0"/>
              <a:t>un attīstības nodrošināšana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Suitu </a:t>
            </a:r>
            <a:r>
              <a:rPr lang="lv-LV" sz="1400" b="1" dirty="0" err="1" smtClean="0"/>
              <a:t>kultūrtelpas</a:t>
            </a:r>
            <a:r>
              <a:rPr lang="lv-LV" sz="1400" b="1" dirty="0" smtClean="0"/>
              <a:t> un mantojuma saglabāšanai un attīstībai </a:t>
            </a:r>
            <a:r>
              <a:rPr lang="lv-LV" sz="1400" dirty="0" smtClean="0"/>
              <a:t>– suitu etnogrāfiskās sētas izveide, digitālās infrastruktūras uzlabošana, atbalsts amatnieku un mājražotāju darbības veicināšanai un </a:t>
            </a:r>
            <a:r>
              <a:rPr lang="lv-LV" sz="1400" dirty="0" err="1" smtClean="0"/>
              <a:t>kultūrtūrisma</a:t>
            </a:r>
            <a:r>
              <a:rPr lang="lv-LV" sz="1400" dirty="0" smtClean="0"/>
              <a:t> attīstības sekmēšanai, materiālā mantojuma (dievnamu, kultūrvēsturisko objektu) saglabāšanai un restaurācijai u.c. iniciatīvām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Kuršu </a:t>
            </a:r>
            <a:r>
              <a:rPr lang="lv-LV" sz="1400" b="1" dirty="0" err="1"/>
              <a:t>ķoniņu</a:t>
            </a:r>
            <a:r>
              <a:rPr lang="lv-LV" sz="1400" b="1" dirty="0"/>
              <a:t> kultūrvēsturiskā </a:t>
            </a:r>
            <a:r>
              <a:rPr lang="lv-LV" sz="1400" b="1" dirty="0" err="1"/>
              <a:t>Ķoniņciema</a:t>
            </a:r>
            <a:r>
              <a:rPr lang="lv-LV" sz="1400" b="1" dirty="0"/>
              <a:t> kultūrvides atjaunošana</a:t>
            </a:r>
            <a:r>
              <a:rPr lang="lv-LV" sz="1400" dirty="0"/>
              <a:t> - Kuršu </a:t>
            </a:r>
            <a:r>
              <a:rPr lang="lv-LV" sz="1400" dirty="0" err="1"/>
              <a:t>ķoniņu</a:t>
            </a:r>
            <a:r>
              <a:rPr lang="lv-LV" sz="1400" dirty="0"/>
              <a:t> etnogrāfisko sētas </a:t>
            </a:r>
            <a:r>
              <a:rPr lang="lv-LV" sz="1400" dirty="0" smtClean="0"/>
              <a:t>izveide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Liepājas Karostas militārā mantojuma saglabāšana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err="1" smtClean="0"/>
              <a:t>Ziemeļkurzemes</a:t>
            </a:r>
            <a:r>
              <a:rPr lang="lv-LV" sz="1400" b="1" dirty="0" smtClean="0"/>
              <a:t> kultūrvēsturiskā mantojuma centra izveide </a:t>
            </a:r>
            <a:r>
              <a:rPr lang="lv-LV" sz="1400" dirty="0" smtClean="0"/>
              <a:t>– Ventspils novadā esošo valsts nozīmes arhitektūras pieminekļu (īpaši muižu) saglabāšanai, sakārtošanai un attīstībai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FE547D0-FE23-4202-9D06-7BD48A8F68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2171A3-3265-46C7-B790-BE24711CE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E1BD3B-ED91-4675-AB75-732843BD4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657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900" b="1" dirty="0" smtClean="0">
                <a:solidFill>
                  <a:srgbClr val="C00000"/>
                </a:solidFill>
              </a:rPr>
              <a:t>PĒTNIECĪBA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500" b="1" dirty="0" smtClean="0"/>
              <a:t>Suitu </a:t>
            </a:r>
            <a:r>
              <a:rPr lang="lv-LV" sz="1500" b="1" dirty="0" err="1" smtClean="0"/>
              <a:t>kultūrtelpas</a:t>
            </a:r>
            <a:r>
              <a:rPr lang="lv-LV" sz="1500" b="1" dirty="0" smtClean="0"/>
              <a:t> nemateriālā kultūras mantojuma vērtību dokumentēšana un pētniecība </a:t>
            </a:r>
            <a:r>
              <a:rPr lang="lv-LV" sz="1500" dirty="0" smtClean="0"/>
              <a:t>– t.sk. mantojuma </a:t>
            </a:r>
            <a:r>
              <a:rPr lang="lv-LV" sz="1500" dirty="0" err="1" smtClean="0"/>
              <a:t>digitalizēšana</a:t>
            </a:r>
            <a:r>
              <a:rPr lang="lv-LV" sz="1500" dirty="0"/>
              <a:t> </a:t>
            </a:r>
            <a:r>
              <a:rPr lang="lv-LV" sz="1500" dirty="0" smtClean="0"/>
              <a:t>un pieejamības nodrošināšana, pētījumu un publikāciju izdošana, sakrālā mantojuma apzināšana un izpēte u.c. iniciatīvas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500" b="1" dirty="0" err="1"/>
              <a:t>Ziemeļkurzemes</a:t>
            </a:r>
            <a:r>
              <a:rPr lang="lv-LV" sz="1500" b="1" dirty="0"/>
              <a:t> kā specifiska reģiona vēstures un kultūrvēsturisko liecību izpēte un popularizācija</a:t>
            </a:r>
            <a:r>
              <a:rPr lang="lv-LV" sz="1500" dirty="0"/>
              <a:t> – t.sk. valsts atbalsts </a:t>
            </a:r>
            <a:r>
              <a:rPr lang="lv-LV" sz="1500" dirty="0" err="1"/>
              <a:t>Ziemeļkurzemes</a:t>
            </a:r>
            <a:r>
              <a:rPr lang="lv-LV" sz="1500" dirty="0"/>
              <a:t> novadpētniecības stiprināšanai </a:t>
            </a:r>
            <a:r>
              <a:rPr lang="lv-LV" sz="1500" dirty="0" smtClean="0"/>
              <a:t>(starpdisciplināriem pētījumiem</a:t>
            </a:r>
            <a:r>
              <a:rPr lang="lv-LV" sz="1500" dirty="0"/>
              <a:t>, ekspedīciju organizēšanai, liecību dokumentēšanai, jaunu ekspozīciju izveidei), Ventspils muzeja </a:t>
            </a:r>
            <a:r>
              <a:rPr lang="lv-LV" sz="1500" dirty="0" err="1"/>
              <a:t>Ziemeļkurzemes</a:t>
            </a:r>
            <a:r>
              <a:rPr lang="lv-LV" sz="1500" dirty="0"/>
              <a:t> arheoloģiskās izpētes centra izveidei, sadarbību veidošanai ar citām pētniecības institūcijām (</a:t>
            </a:r>
            <a:r>
              <a:rPr lang="lv-LV" sz="1500" dirty="0" smtClean="0"/>
              <a:t>piemēram, Tartu </a:t>
            </a:r>
            <a:r>
              <a:rPr lang="lv-LV" sz="1500" dirty="0"/>
              <a:t>Universitāti</a:t>
            </a:r>
            <a:r>
              <a:rPr lang="lv-LV" sz="1500" dirty="0" smtClean="0"/>
              <a:t>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lv-LV" sz="1500" b="1" dirty="0" err="1"/>
              <a:t>Dienvidkurzemē</a:t>
            </a:r>
            <a:r>
              <a:rPr lang="lv-LV" sz="1500" b="1" dirty="0"/>
              <a:t> </a:t>
            </a:r>
            <a:r>
              <a:rPr lang="lv-LV" sz="1500" b="1" dirty="0" smtClean="0"/>
              <a:t>esošā vācbaltiešu </a:t>
            </a:r>
            <a:r>
              <a:rPr lang="lv-LV" sz="1500" b="1" dirty="0"/>
              <a:t>mantojuma </a:t>
            </a:r>
            <a:r>
              <a:rPr lang="lv-LV" sz="1500" b="1" dirty="0" smtClean="0"/>
              <a:t>apzināšana un izpēte</a:t>
            </a:r>
            <a:r>
              <a:rPr lang="lv-LV" sz="1500" dirty="0" smtClean="0"/>
              <a:t>, kā arī sadarbību veidošana ar vācbaltiešu pēctečiem</a:t>
            </a:r>
            <a:endParaRPr lang="lv-LV" sz="15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777DE8C-35BF-45DF-9E64-2962A1DF34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352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IZGLĪTĪBA</a:t>
            </a:r>
            <a:endParaRPr lang="lv-LV" sz="1800" b="1" dirty="0" smtClean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Suitu </a:t>
            </a:r>
            <a:r>
              <a:rPr lang="lv-LV" sz="1400" b="1" dirty="0" err="1" smtClean="0"/>
              <a:t>kultūrtelpas</a:t>
            </a:r>
            <a:r>
              <a:rPr lang="lv-LV" sz="1400" b="1" dirty="0" smtClean="0"/>
              <a:t> nemateriālā kultūras mantojuma tematu iekļaušana formālās un neformālās izglītības programmu saturā </a:t>
            </a:r>
            <a:r>
              <a:rPr lang="lv-LV" sz="1400" dirty="0" smtClean="0"/>
              <a:t>(no pirmskolas izglītības līdz mūžizglītības programmām)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</a:t>
            </a:r>
            <a:r>
              <a:rPr lang="lv-LV" sz="1400" b="1" dirty="0" err="1" smtClean="0"/>
              <a:t>ventiņu</a:t>
            </a:r>
            <a:r>
              <a:rPr lang="lv-LV" sz="1400" b="1" dirty="0" smtClean="0"/>
              <a:t> mantojuma un tradīciju nodošanas iniciatīvām nākamajām paaudzēm </a:t>
            </a:r>
            <a:r>
              <a:rPr lang="lv-LV" sz="1400" dirty="0" smtClean="0"/>
              <a:t>– t.sk. vasaras nometnes bērniem un jauniešiem, </a:t>
            </a:r>
            <a:r>
              <a:rPr lang="lv-LV" sz="1400" dirty="0" err="1" smtClean="0"/>
              <a:t>starppaaudžu</a:t>
            </a:r>
            <a:r>
              <a:rPr lang="lv-LV" sz="1400" dirty="0" smtClean="0"/>
              <a:t> dialogu veidošana caur dažādiem pasākumiem u.c. aktivitātes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A40E597-8512-4854-869F-EFE60072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4FB0AB-9C47-42F4-AA35-F41766B4A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00150"/>
            <a:ext cx="6858000" cy="38100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KOPIENU </a:t>
            </a:r>
            <a:r>
              <a:rPr lang="lv-LV" sz="1800" b="1" dirty="0" smtClean="0">
                <a:solidFill>
                  <a:srgbClr val="C00000"/>
                </a:solidFill>
              </a:rPr>
              <a:t>KAPACITĀTE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iniciatīvām, kas stiprina suitu </a:t>
            </a:r>
            <a:r>
              <a:rPr lang="lv-LV" sz="1400" b="1" dirty="0" err="1" smtClean="0"/>
              <a:t>kultūrtelpu</a:t>
            </a:r>
            <a:r>
              <a:rPr lang="lv-LV" sz="1400" b="1" dirty="0" smtClean="0"/>
              <a:t> un kopienas kapacitāti: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lv-LV" sz="1400" b="1" dirty="0" smtClean="0"/>
              <a:t>Suitu </a:t>
            </a:r>
            <a:r>
              <a:rPr lang="lv-LV" sz="1400" b="1" dirty="0" err="1" smtClean="0"/>
              <a:t>kultūrtelpas</a:t>
            </a:r>
            <a:r>
              <a:rPr lang="lv-LV" sz="1400" b="1" dirty="0"/>
              <a:t> </a:t>
            </a:r>
            <a:r>
              <a:rPr lang="lv-LV" sz="1400" b="1" dirty="0" smtClean="0"/>
              <a:t>starptautiskās </a:t>
            </a:r>
            <a:r>
              <a:rPr lang="lv-LV" sz="1400" b="1" dirty="0"/>
              <a:t>sadarbības </a:t>
            </a:r>
            <a:r>
              <a:rPr lang="lv-LV" sz="1400" b="1" dirty="0" smtClean="0"/>
              <a:t>veicināšana</a:t>
            </a:r>
            <a:r>
              <a:rPr lang="lv-LV" sz="1400" dirty="0" smtClean="0"/>
              <a:t> – </a:t>
            </a:r>
            <a:r>
              <a:rPr lang="lv-LV" sz="1400" dirty="0" smtClean="0"/>
              <a:t>sadarbību </a:t>
            </a:r>
            <a:r>
              <a:rPr lang="lv-LV" sz="1400" dirty="0"/>
              <a:t>veidošana un pieredzes apmaiņas veicināšana ar līdzīgām kopienām vai tradīciju kopējiem Latvijā un </a:t>
            </a:r>
            <a:r>
              <a:rPr lang="lv-LV" sz="1400" dirty="0" smtClean="0"/>
              <a:t>pasaulē;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lv-LV" sz="1400" b="1" dirty="0"/>
              <a:t>Suitu mantojuma krātuves, radošo darbnīcu</a:t>
            </a:r>
            <a:r>
              <a:rPr lang="lv-LV" sz="1400" dirty="0"/>
              <a:t> </a:t>
            </a:r>
            <a:r>
              <a:rPr lang="lv-LV" sz="1400" dirty="0" smtClean="0"/>
              <a:t>,,Suitu ķēķis’’ </a:t>
            </a:r>
            <a:r>
              <a:rPr lang="lv-LV" sz="1400" dirty="0"/>
              <a:t>un </a:t>
            </a:r>
            <a:r>
              <a:rPr lang="lv-LV" sz="1400" dirty="0" smtClean="0"/>
              <a:t>,,Austuve’’ </a:t>
            </a:r>
            <a:r>
              <a:rPr lang="lv-LV" sz="1400" dirty="0"/>
              <a:t>un citu ar suitu NKM </a:t>
            </a:r>
            <a:r>
              <a:rPr lang="lv-LV" sz="1400" dirty="0" smtClean="0"/>
              <a:t>saistīto radošo </a:t>
            </a:r>
            <a:r>
              <a:rPr lang="lv-LV" sz="1400" dirty="0" smtClean="0"/>
              <a:t>darbnīcu </a:t>
            </a:r>
            <a:r>
              <a:rPr lang="lv-LV" sz="1400" b="1" dirty="0" smtClean="0"/>
              <a:t>saglabāšana </a:t>
            </a:r>
            <a:r>
              <a:rPr lang="lv-LV" sz="1400" b="1" dirty="0" smtClean="0"/>
              <a:t>un jaunu darbnīcu izveide</a:t>
            </a:r>
            <a:endParaRPr lang="lv-LV" sz="14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Popes muižas </a:t>
            </a:r>
            <a:r>
              <a:rPr lang="lv-LV" sz="1400" b="1" dirty="0" err="1" smtClean="0"/>
              <a:t>kultūrtelpas</a:t>
            </a:r>
            <a:r>
              <a:rPr lang="lv-LV" sz="1400" b="1" dirty="0"/>
              <a:t> </a:t>
            </a:r>
            <a:r>
              <a:rPr lang="lv-LV" sz="1400" dirty="0" smtClean="0"/>
              <a:t>(lībiskā dialekta Popes izloksnes, </a:t>
            </a:r>
            <a:r>
              <a:rPr lang="lv-LV" sz="1400" dirty="0"/>
              <a:t>arhitektūras un dabas </a:t>
            </a:r>
            <a:r>
              <a:rPr lang="lv-LV" sz="1400" dirty="0" smtClean="0"/>
              <a:t>vērtību) </a:t>
            </a:r>
            <a:r>
              <a:rPr lang="lv-LV" sz="1400" b="1" dirty="0" smtClean="0"/>
              <a:t>saglabāšana un attīstīšana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 smtClean="0"/>
              <a:t>Atbalsts Ventspils novada unikalitātes (lībiešu, suitu un </a:t>
            </a:r>
            <a:r>
              <a:rPr lang="lv-LV" sz="1400" b="1" dirty="0" err="1" smtClean="0"/>
              <a:t>ventiņu</a:t>
            </a:r>
            <a:r>
              <a:rPr lang="lv-LV" sz="1400" b="1" dirty="0" smtClean="0"/>
              <a:t> </a:t>
            </a:r>
            <a:r>
              <a:rPr lang="lv-LV" sz="1400" b="1" dirty="0" err="1" smtClean="0"/>
              <a:t>kultūrtelpu</a:t>
            </a:r>
            <a:r>
              <a:rPr lang="lv-LV" sz="1400" b="1" dirty="0" smtClean="0"/>
              <a:t>) izpētei </a:t>
            </a:r>
            <a:r>
              <a:rPr lang="lv-LV" sz="1400" dirty="0" smtClean="0"/>
              <a:t>(pētījumu veikšanai, publikāciju izdošanai) </a:t>
            </a:r>
            <a:r>
              <a:rPr lang="lv-LV" sz="1400" b="1" dirty="0" smtClean="0"/>
              <a:t>un popularizēšanai</a:t>
            </a:r>
            <a:r>
              <a:rPr lang="lv-LV" sz="1400" dirty="0" smtClean="0"/>
              <a:t> (t.sk. jaunu tūrisma </a:t>
            </a:r>
            <a:r>
              <a:rPr lang="lv-LV" sz="1400" dirty="0" smtClean="0"/>
              <a:t>piedāvājumu </a:t>
            </a:r>
            <a:r>
              <a:rPr lang="lv-LV" sz="1400" dirty="0" smtClean="0"/>
              <a:t>radīšanai)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CF447D8-FC5F-454A-BF25-7D8557D304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7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048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lv-LV" sz="1800" b="1" dirty="0" smtClean="0">
                <a:solidFill>
                  <a:srgbClr val="C00000"/>
                </a:solidFill>
              </a:rPr>
              <a:t>VALODA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err="1" smtClean="0"/>
              <a:t>Tāmnieku</a:t>
            </a:r>
            <a:r>
              <a:rPr lang="lv-LV" sz="1400" b="1" dirty="0" smtClean="0"/>
              <a:t> dialekta </a:t>
            </a:r>
            <a:r>
              <a:rPr lang="lv-LV" sz="1400" b="1" dirty="0"/>
              <a:t>(</a:t>
            </a:r>
            <a:r>
              <a:rPr lang="lv-LV" sz="1400" b="1" dirty="0" err="1" smtClean="0"/>
              <a:t>ventiņu</a:t>
            </a:r>
            <a:r>
              <a:rPr lang="lv-LV" sz="1400" b="1" dirty="0" smtClean="0"/>
              <a:t> valodas</a:t>
            </a:r>
            <a:r>
              <a:rPr lang="lv-LV" sz="1400" b="1" dirty="0"/>
              <a:t>)</a:t>
            </a:r>
            <a:r>
              <a:rPr lang="lv-LV" sz="1400" b="1" dirty="0" smtClean="0"/>
              <a:t> </a:t>
            </a:r>
            <a:r>
              <a:rPr lang="lv-LV" sz="1400" b="1" dirty="0"/>
              <a:t>izpēte, </a:t>
            </a:r>
            <a:r>
              <a:rPr lang="lv-LV" sz="1400" b="1" dirty="0" smtClean="0"/>
              <a:t>popularizēšana, </a:t>
            </a:r>
            <a:r>
              <a:rPr lang="lv-LV" sz="1400" b="1" dirty="0"/>
              <a:t>pielietojuma un saglabāšanas </a:t>
            </a:r>
            <a:r>
              <a:rPr lang="lv-LV" sz="1400" b="1" dirty="0" smtClean="0"/>
              <a:t>veicināšana – </a:t>
            </a:r>
            <a:r>
              <a:rPr lang="lv-LV" sz="1400" dirty="0" smtClean="0"/>
              <a:t>t.sk. izglītojošu pasākumu, meistarklašu organizēšana, dažādu izdevumu (pētījumu, literāru darbu u.c.) izstrāde un izdošana drukātā un elektroniskā formātā</a:t>
            </a:r>
            <a:endParaRPr lang="lv-LV" sz="1400" b="1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lv-LV" sz="1400" b="1" dirty="0" smtClean="0"/>
              <a:t>Atbalsts Kuldīgas </a:t>
            </a:r>
            <a:r>
              <a:rPr lang="lv-LV" sz="1400" b="1" dirty="0"/>
              <a:t>stāstnieku nama norišu </a:t>
            </a:r>
            <a:r>
              <a:rPr lang="lv-LV" sz="1400" b="1" dirty="0" smtClean="0"/>
              <a:t>nodrošināšanai un attīstībai</a:t>
            </a:r>
            <a:endParaRPr lang="lv-LV" sz="1400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13118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19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priekšlikumu piemēri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828800" y="1276350"/>
            <a:ext cx="6858000" cy="3657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b="1" dirty="0" smtClean="0">
                <a:solidFill>
                  <a:srgbClr val="C00000"/>
                </a:solidFill>
              </a:rPr>
              <a:t>CITA JOMA</a:t>
            </a:r>
            <a:endParaRPr lang="lv-LV" sz="1400" dirty="0">
              <a:solidFill>
                <a:srgbClr val="C0000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lv-LV" sz="1400" b="1" dirty="0"/>
              <a:t>VKKF mērķprogrammas </a:t>
            </a:r>
            <a:r>
              <a:rPr lang="lv-LV" sz="1400" b="1" dirty="0" smtClean="0"/>
              <a:t>,,Suitu </a:t>
            </a:r>
            <a:r>
              <a:rPr lang="lv-LV" sz="1400" b="1" dirty="0" err="1"/>
              <a:t>kultūrtelpas</a:t>
            </a:r>
            <a:r>
              <a:rPr lang="lv-LV" sz="1400" b="1" dirty="0"/>
              <a:t> nemateriālā kultūras mantojuma saglabāšana un ilgtspējas </a:t>
            </a:r>
            <a:r>
              <a:rPr lang="lv-LV" sz="1400" b="1" dirty="0" smtClean="0"/>
              <a:t>nodrošināšana’’ izveide</a:t>
            </a:r>
          </a:p>
          <a:p>
            <a:pPr algn="just">
              <a:spcAft>
                <a:spcPts val="600"/>
              </a:spcAft>
            </a:pPr>
            <a:r>
              <a:rPr lang="lv-LV" sz="1400" b="1" dirty="0" smtClean="0"/>
              <a:t>Atbalsts piekrastes </a:t>
            </a:r>
            <a:r>
              <a:rPr lang="lv-LV" sz="1400" b="1" dirty="0"/>
              <a:t>ainavas un dabas vērtību kā Eiropas dabas un kultūras mantojuma </a:t>
            </a:r>
            <a:r>
              <a:rPr lang="lv-LV" sz="1400" b="1" dirty="0" err="1"/>
              <a:t>pamatkomponentes</a:t>
            </a:r>
            <a:r>
              <a:rPr lang="lv-LV" sz="1400" b="1" dirty="0"/>
              <a:t> </a:t>
            </a:r>
            <a:r>
              <a:rPr lang="lv-LV" sz="1400" b="1" dirty="0" smtClean="0"/>
              <a:t>saglabāšanai un attīstīšanai</a:t>
            </a:r>
            <a:endParaRPr lang="lv-LV" sz="1400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05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0"/>
          </p:nvPr>
        </p:nvSpPr>
        <p:spPr>
          <a:xfrm>
            <a:off x="685800" y="3257550"/>
            <a:ext cx="7772400" cy="1295400"/>
          </a:xfrm>
        </p:spPr>
        <p:txBody>
          <a:bodyPr>
            <a:normAutofit/>
          </a:bodyPr>
          <a:lstStyle/>
          <a:p>
            <a:endParaRPr lang="lv-LV" dirty="0"/>
          </a:p>
          <a:p>
            <a:r>
              <a:rPr lang="lv-LV" b="1" dirty="0"/>
              <a:t>Anketa pieejama: </a:t>
            </a:r>
            <a:r>
              <a:rPr lang="lv-LV" u="sng" dirty="0">
                <a:hlinkClick r:id="rId2"/>
              </a:rPr>
              <a:t>https://ieej.lv/Ideju-Talka</a:t>
            </a:r>
            <a:endParaRPr lang="lv-LV" u="sng" dirty="0"/>
          </a:p>
          <a:p>
            <a:endParaRPr lang="lv-LV" dirty="0"/>
          </a:p>
          <a:p>
            <a:r>
              <a:rPr lang="lv-LV" dirty="0"/>
              <a:t>Priekšlikumu iesniegšana pagarināta </a:t>
            </a:r>
            <a:r>
              <a:rPr lang="lv-LV" b="1" u="sng" dirty="0"/>
              <a:t>līdz </a:t>
            </a:r>
            <a:r>
              <a:rPr lang="lv-LV" b="1" u="sng" dirty="0" err="1" smtClean="0"/>
              <a:t>2022.gada</a:t>
            </a:r>
            <a:r>
              <a:rPr lang="lv-LV" b="1" u="sng" dirty="0" smtClean="0"/>
              <a:t> 31</a:t>
            </a:r>
            <a:r>
              <a:rPr lang="lv-LV" b="1" u="sng" dirty="0"/>
              <a:t>. </a:t>
            </a:r>
            <a:r>
              <a:rPr lang="lv-LV" b="1" u="sng" dirty="0" smtClean="0"/>
              <a:t>janvārim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76350"/>
            <a:ext cx="7315200" cy="3429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Likuma mērķis ir:</a:t>
            </a:r>
            <a:endParaRPr lang="lv-LV" dirty="0"/>
          </a:p>
          <a:p>
            <a:pPr marL="457200" indent="-457200" algn="just">
              <a:buAutoNum type="arabicParenR"/>
            </a:pPr>
            <a:r>
              <a:rPr lang="lv-LV" dirty="0"/>
              <a:t>veicināt latviešu vēsturisko zemju iedzīvotāju kopējo apziņu, identitāti un piederību Latvijai;</a:t>
            </a:r>
          </a:p>
          <a:p>
            <a:pPr marL="457200" indent="-457200" algn="just">
              <a:buAutoNum type="arabicParenR"/>
            </a:pPr>
            <a:r>
              <a:rPr lang="lv-LV" dirty="0"/>
              <a:t>garantēt latviešu vēsturisko zemju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saglabāšanu un ilgtspējīgu attīstību.</a:t>
            </a:r>
          </a:p>
          <a:p>
            <a:pPr marL="457200" indent="-457200" algn="just">
              <a:buAutoNum type="arabicParenR"/>
            </a:pPr>
            <a:endParaRPr lang="lv-LV" dirty="0"/>
          </a:p>
          <a:p>
            <a:pPr algn="just"/>
            <a:r>
              <a:rPr lang="lv-LV" b="1" dirty="0"/>
              <a:t>Likuma īstenošanai tiek izstrādāts </a:t>
            </a:r>
            <a:r>
              <a:rPr lang="lv-LV" b="1" dirty="0">
                <a:solidFill>
                  <a:srgbClr val="C00000"/>
                </a:solidFill>
              </a:rPr>
              <a:t>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plāns, </a:t>
            </a:r>
            <a:r>
              <a:rPr lang="lv-LV" b="1" dirty="0" smtClean="0">
                <a:solidFill>
                  <a:srgbClr val="C00000"/>
                </a:solidFill>
              </a:rPr>
              <a:t>Latviešu </a:t>
            </a:r>
            <a:r>
              <a:rPr lang="lv-LV" b="1" dirty="0">
                <a:solidFill>
                  <a:srgbClr val="C00000"/>
                </a:solidFill>
              </a:rPr>
              <a:t>vēsturisko zemju attīstības </a:t>
            </a:r>
            <a:r>
              <a:rPr lang="lv-LV" b="1" dirty="0" smtClean="0">
                <a:solidFill>
                  <a:srgbClr val="C00000"/>
                </a:solidFill>
              </a:rPr>
              <a:t>padome to saskaņo virzībai uz Ministru kabinetu (apstiprināšanai).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un </a:t>
            </a:r>
            <a:r>
              <a:rPr lang="lv-LV" dirty="0" err="1"/>
              <a:t>kultūrtelpu</a:t>
            </a:r>
            <a:r>
              <a:rPr lang="lv-LV" dirty="0"/>
              <a:t> attīstības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76350"/>
            <a:ext cx="7086600" cy="373380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Ministru kabinets apstiprina </a:t>
            </a:r>
            <a:r>
              <a:rPr lang="lv-LV" b="1" dirty="0"/>
              <a:t>Latviešu vēsturisko zemju un </a:t>
            </a:r>
            <a:r>
              <a:rPr lang="lv-LV" b="1" dirty="0" err="1"/>
              <a:t>kultūrtelpu</a:t>
            </a:r>
            <a:r>
              <a:rPr lang="lv-LV" b="1" dirty="0"/>
              <a:t> attīstības plānu</a:t>
            </a:r>
            <a:r>
              <a:rPr lang="lv-LV" dirty="0"/>
              <a:t>, lai saskaņotu valsts un pašvaldību īstenotos pasākumus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kā arī koordinēti un mērķtiecīgi izmantotu šim mērķim pieejamos valsts un pašvaldību resursus.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Plāns ir nacionāla līmeņa vidēja termiņa attīstības plānošanas dokuments, kas uz septiņiem gadiem nosaka no Nacionālā attīstības plāna un politikas pamatnostādnēm izrietošus uzdevumus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paredzot juridiskus, administratīvus, organizatoriskus pasākumus, kā arī to finansiālo nodrošinājumu.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Plāna izstrādi nodrošina Kultūras ministrija sadarbībā ar citām valsts pārvaldes iestādēm, pašvaldībām un latviešu vēsturisko zemju kopienu pārstāvjiem.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attīstības padome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6350"/>
            <a:ext cx="7162800" cy="3352800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kultūras ministrs, vides aizsardzības un reģionālās attīstības ministrs, finanšu ministrs, ekonomikas ministrs, izglītības un zinātnes ministrs, satiksmes ministrs, tieslietu ministrs un zemkopības ministrs; </a:t>
            </a:r>
          </a:p>
          <a:p>
            <a:pPr marL="457200" indent="-457200" algn="just">
              <a:buAutoNum type="arabicParenR"/>
            </a:pPr>
            <a:r>
              <a:rPr lang="lv-LV" dirty="0"/>
              <a:t>Valsts prezidenta pārstāvis;</a:t>
            </a:r>
          </a:p>
          <a:p>
            <a:pPr marL="457200" indent="-457200" algn="just">
              <a:buAutoNum type="arabicParenR"/>
            </a:pPr>
            <a:r>
              <a:rPr lang="lv-LV" dirty="0"/>
              <a:t>Saeimas Izglītības, kultūras un zinātnes komisijas priekšsēdētājs vai viņa deleģēts pārstāvis no attiecīgās komisijas locekļu vidus;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pašvaldību pārstāvis no katras latviešu vēsturiskās zemes; </a:t>
            </a:r>
          </a:p>
          <a:p>
            <a:pPr marL="457200" indent="-457200" algn="just">
              <a:buAutoNum type="arabicParenR"/>
            </a:pPr>
            <a:r>
              <a:rPr lang="lv-LV" dirty="0"/>
              <a:t>Rīgas domes priekšsēdētājs vai viņa pilnvarota amatpersona;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sabiedrības pārstāvis no katras latviešu vēsturiskās zemes, kā arī viens lībiešu kopienas pārstāvis (izvirza kultūras ministrs).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darbā ar padomdevēja tiesībām var piedalīties arī citi latviešu vēsturisko zemju, </a:t>
            </a:r>
            <a:r>
              <a:rPr lang="lv-LV" b="1" dirty="0" err="1"/>
              <a:t>kultūrtelpu</a:t>
            </a:r>
            <a:r>
              <a:rPr lang="lv-LV" b="1" dirty="0"/>
              <a:t> un vietējo kopienu pārstāvji.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locekļi par darbību Padomē atlīdzību nesaņem.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Izveidota darba grupa 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plāna sagatavošanai </a:t>
            </a:r>
            <a:r>
              <a:rPr lang="lv-LV" dirty="0"/>
              <a:t>– </a:t>
            </a:r>
            <a:endParaRPr lang="lv-LV" dirty="0" smtClean="0"/>
          </a:p>
          <a:p>
            <a:pPr algn="just"/>
            <a:r>
              <a:rPr lang="lv-LV" dirty="0" smtClean="0"/>
              <a:t>tās </a:t>
            </a:r>
            <a:r>
              <a:rPr lang="lv-LV" dirty="0"/>
              <a:t>uzdevums ir apkopot un tematiski sašķirot priekšlikumus, tāpat apkopot citu plāna sagatavošanai nepieciešamo informāciju, sagatavot plāna uzmetumu un iesniegt to Kultūras ministram</a:t>
            </a:r>
          </a:p>
          <a:p>
            <a:endParaRPr lang="lv-LV" dirty="0"/>
          </a:p>
          <a:p>
            <a:r>
              <a:rPr lang="lv-LV" dirty="0"/>
              <a:t>Sākta </a:t>
            </a:r>
            <a:r>
              <a:rPr lang="lv-LV" b="1" dirty="0"/>
              <a:t>priekšlikumu apkopošana </a:t>
            </a:r>
            <a:r>
              <a:rPr lang="lv-LV" dirty="0" smtClean="0"/>
              <a:t>līdz 31.01.2022.</a:t>
            </a:r>
            <a:endParaRPr lang="lv-LV" dirty="0"/>
          </a:p>
          <a:p>
            <a:endParaRPr lang="lv-LV" dirty="0"/>
          </a:p>
          <a:p>
            <a:r>
              <a:rPr lang="lv-LV" b="1" dirty="0"/>
              <a:t>Darba grupas termiņš</a:t>
            </a:r>
            <a:r>
              <a:rPr lang="lv-LV" dirty="0"/>
              <a:t>: </a:t>
            </a:r>
            <a:r>
              <a:rPr lang="lv-LV" dirty="0" smtClean="0"/>
              <a:t>15.03.2022.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Sākts darbs pie Latviešu vēsturisko zemju attīstības padomes izveides </a:t>
            </a:r>
          </a:p>
          <a:p>
            <a:pPr algn="just"/>
            <a:r>
              <a:rPr lang="lv-LV" dirty="0"/>
              <a:t>(apstiprināts nolikums,</a:t>
            </a:r>
            <a:r>
              <a:rPr lang="lv-LV" b="1" dirty="0"/>
              <a:t> </a:t>
            </a:r>
            <a:r>
              <a:rPr lang="lv-LV" dirty="0"/>
              <a:t>izstrādāti kritēriji sabiedrības pārstāvju atlasei darbam padomē, uzrunāta </a:t>
            </a:r>
            <a:r>
              <a:rPr lang="lv-LV"/>
              <a:t>Latvijas </a:t>
            </a:r>
            <a:r>
              <a:rPr lang="lv-LV" smtClean="0"/>
              <a:t>Pašvaldību </a:t>
            </a:r>
            <a:r>
              <a:rPr lang="lv-LV" dirty="0"/>
              <a:t>savienība pašvaldību pārstāvju deleģēšanai, izsūtīti uzaicinājumi ministriem dalībai padomē u.c</a:t>
            </a:r>
            <a:r>
              <a:rPr lang="lv-LV" dirty="0" smtClean="0"/>
              <a:t>.)</a:t>
            </a:r>
            <a:endParaRPr lang="lv-LV" dirty="0"/>
          </a:p>
          <a:p>
            <a:pPr algn="just"/>
            <a:endParaRPr lang="lv-LV" dirty="0"/>
          </a:p>
          <a:p>
            <a:pPr algn="just"/>
            <a:r>
              <a:rPr lang="lv-LV" dirty="0"/>
              <a:t>Sākta </a:t>
            </a:r>
            <a:r>
              <a:rPr lang="lv-LV" b="1" dirty="0">
                <a:solidFill>
                  <a:srgbClr val="C00000"/>
                </a:solidFill>
              </a:rPr>
              <a:t>sekretariāta veidošana </a:t>
            </a:r>
            <a:r>
              <a:rPr lang="lv-LV" b="1" dirty="0"/>
              <a:t>Latvijas Nacionālajā kultūras centrā.</a:t>
            </a:r>
          </a:p>
          <a:p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 rotWithShape="1">
          <a:blip r:embed="rId2"/>
          <a:srcRect l="798" t="1620" r="798" b="1620"/>
          <a:stretch/>
        </p:blipFill>
        <p:spPr>
          <a:xfrm>
            <a:off x="1219200" y="590550"/>
            <a:ext cx="778873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314" t="2529" r="3386" b="769"/>
          <a:stretch/>
        </p:blipFill>
        <p:spPr>
          <a:xfrm>
            <a:off x="1219200" y="363053"/>
            <a:ext cx="7239000" cy="462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4067" t="919" r="5980" b="4193"/>
          <a:stretch/>
        </p:blipFill>
        <p:spPr>
          <a:xfrm>
            <a:off x="1219200" y="476250"/>
            <a:ext cx="7467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4170</TotalTime>
  <Words>1046</Words>
  <Application>Microsoft Office PowerPoint</Application>
  <PresentationFormat>Slaidrāde ekrānā (16:9)</PresentationFormat>
  <Paragraphs>95</Paragraphs>
  <Slides>17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17</vt:i4>
      </vt:variant>
    </vt:vector>
  </HeadingPairs>
  <TitlesOfParts>
    <vt:vector size="24" baseType="lpstr">
      <vt:lpstr>MS PGothic</vt:lpstr>
      <vt:lpstr>Arial</vt:lpstr>
      <vt:lpstr>Calibri</vt:lpstr>
      <vt:lpstr>Symbol</vt:lpstr>
      <vt:lpstr>Times New Roman</vt:lpstr>
      <vt:lpstr>Verdana</vt:lpstr>
      <vt:lpstr>89_Prezentacija_templateLV</vt:lpstr>
      <vt:lpstr>Latviešu vēsturisko zemju un kultūrtelpu plāna izstrāde Kurzemes reģions</vt:lpstr>
      <vt:lpstr>Latviešu vēsturisko zemju likuma mērķis</vt:lpstr>
      <vt:lpstr>Latviešu vēsturisko zemju un kultūrtelpu attīstības plāns</vt:lpstr>
      <vt:lpstr>Latviešu vēsturisko zemju attīstības padome</vt:lpstr>
      <vt:lpstr>Latviešu vēsturisko zemju likuma īstenošana</vt:lpstr>
      <vt:lpstr>Latviešu vēsturisko zemju likuma īstenošana</vt:lpstr>
      <vt:lpstr>PowerPoint prezentācija</vt:lpstr>
      <vt:lpstr>PowerPoint prezentācija</vt:lpstr>
      <vt:lpstr>PowerPoint prezentācija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KM_template_ppt_2019_LV_platekranam</dc:title>
  <dc:creator>Oskars Upenieks</dc:creator>
  <cp:lastModifiedBy>Medne Nadina</cp:lastModifiedBy>
  <cp:revision>640</cp:revision>
  <dcterms:created xsi:type="dcterms:W3CDTF">2006-08-16T00:00:00Z</dcterms:created>
  <dcterms:modified xsi:type="dcterms:W3CDTF">2022-01-25T09:32:34Z</dcterms:modified>
</cp:coreProperties>
</file>