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93" r:id="rId1"/>
  </p:sldMasterIdLst>
  <p:notesMasterIdLst>
    <p:notesMasterId r:id="rId18"/>
  </p:notesMasterIdLst>
  <p:handoutMasterIdLst>
    <p:handoutMasterId r:id="rId19"/>
  </p:handoutMasterIdLst>
  <p:sldIdLst>
    <p:sldId id="284" r:id="rId2"/>
    <p:sldId id="360" r:id="rId3"/>
    <p:sldId id="361" r:id="rId4"/>
    <p:sldId id="359" r:id="rId5"/>
    <p:sldId id="362" r:id="rId6"/>
    <p:sldId id="354" r:id="rId7"/>
    <p:sldId id="356" r:id="rId8"/>
    <p:sldId id="357" r:id="rId9"/>
    <p:sldId id="365" r:id="rId10"/>
    <p:sldId id="364" r:id="rId11"/>
    <p:sldId id="355" r:id="rId12"/>
    <p:sldId id="351" r:id="rId13"/>
    <p:sldId id="349" r:id="rId14"/>
    <p:sldId id="366" r:id="rId15"/>
    <p:sldId id="352" r:id="rId16"/>
    <p:sldId id="338" r:id="rId17"/>
  </p:sldIdLst>
  <p:sldSz cx="9144000" cy="5143500" type="screen16x9"/>
  <p:notesSz cx="9144000" cy="6858000"/>
  <p:defaultTextStyle>
    <a:defPPr>
      <a:defRPr lang="en-US"/>
    </a:defPPr>
    <a:lvl1pPr algn="l" rtl="0" fontAlgn="base">
      <a:spcBef>
        <a:spcPct val="0"/>
      </a:spcBef>
      <a:spcAft>
        <a:spcPct val="0"/>
      </a:spcAft>
      <a:defRPr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15:guide id="1" orient="horz" pos="2160">
          <p15:clr>
            <a:srgbClr val="A4A3A4"/>
          </p15:clr>
        </p15:guide>
        <p15:guide id="2" pos="288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Vidējs stils 2 - izcēlum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Vidējs stils 2 - izcēlums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D5ABB26-0587-4C30-8999-92F81FD0307C}" styleName="Bez stila, bez režģ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Bez stila, režģa tabula">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05"/>
    <p:restoredTop sz="96197" autoAdjust="0"/>
  </p:normalViewPr>
  <p:slideViewPr>
    <p:cSldViewPr>
      <p:cViewPr varScale="1">
        <p:scale>
          <a:sx n="103" d="100"/>
          <a:sy n="103" d="100"/>
        </p:scale>
        <p:origin x="120" y="474"/>
      </p:cViewPr>
      <p:guideLst>
        <p:guide orient="horz" pos="1620"/>
        <p:guide pos="2880"/>
      </p:guideLst>
    </p:cSldViewPr>
  </p:slideViewPr>
  <p:notesTextViewPr>
    <p:cViewPr>
      <p:scale>
        <a:sx n="100" d="100"/>
        <a:sy n="100" d="100"/>
      </p:scale>
      <p:origin x="0" y="0"/>
    </p:cViewPr>
  </p:notesTextViewPr>
  <p:sorterViewPr>
    <p:cViewPr>
      <p:scale>
        <a:sx n="100" d="100"/>
        <a:sy n="100" d="100"/>
      </p:scale>
      <p:origin x="0" y="-198"/>
    </p:cViewPr>
  </p:sorterViewPr>
  <p:notesViewPr>
    <p:cSldViewPr>
      <p:cViewPr varScale="1">
        <p:scale>
          <a:sx n="117" d="100"/>
          <a:sy n="117" d="100"/>
        </p:scale>
        <p:origin x="-2400" y="-108"/>
      </p:cViewPr>
      <p:guideLst>
        <p:guide orient="horz" pos="2160"/>
        <p:guide pos="288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Galvenes vietturis 1"/>
          <p:cNvSpPr>
            <a:spLocks noGrp="1"/>
          </p:cNvSpPr>
          <p:nvPr>
            <p:ph type="hdr" sz="quarter"/>
          </p:nvPr>
        </p:nvSpPr>
        <p:spPr>
          <a:xfrm>
            <a:off x="0" y="0"/>
            <a:ext cx="3962400" cy="3429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lv-LV"/>
          </a:p>
        </p:txBody>
      </p:sp>
      <p:sp>
        <p:nvSpPr>
          <p:cNvPr id="3" name="Datuma vietturis 2"/>
          <p:cNvSpPr>
            <a:spLocks noGrp="1"/>
          </p:cNvSpPr>
          <p:nvPr>
            <p:ph type="dt" sz="quarter" idx="1"/>
          </p:nvPr>
        </p:nvSpPr>
        <p:spPr>
          <a:xfrm>
            <a:off x="5179484" y="0"/>
            <a:ext cx="3962400" cy="3429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FA0DAA59-E90F-4ACC-8837-693C8FDDB78F}" type="datetimeFigureOut">
              <a:rPr lang="lv-LV"/>
              <a:pPr>
                <a:defRPr/>
              </a:pPr>
              <a:t>20.01.2022</a:t>
            </a:fld>
            <a:endParaRPr lang="lv-LV"/>
          </a:p>
        </p:txBody>
      </p:sp>
      <p:sp>
        <p:nvSpPr>
          <p:cNvPr id="4" name="Kājenes vietturis 3"/>
          <p:cNvSpPr>
            <a:spLocks noGrp="1"/>
          </p:cNvSpPr>
          <p:nvPr>
            <p:ph type="ftr" sz="quarter" idx="2"/>
          </p:nvPr>
        </p:nvSpPr>
        <p:spPr>
          <a:xfrm>
            <a:off x="0" y="6513910"/>
            <a:ext cx="3962400" cy="3429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lv-LV"/>
          </a:p>
        </p:txBody>
      </p:sp>
      <p:sp>
        <p:nvSpPr>
          <p:cNvPr id="5" name="Slaida numura vietturis 4"/>
          <p:cNvSpPr>
            <a:spLocks noGrp="1"/>
          </p:cNvSpPr>
          <p:nvPr>
            <p:ph type="sldNum" sz="quarter" idx="3"/>
          </p:nvPr>
        </p:nvSpPr>
        <p:spPr>
          <a:xfrm>
            <a:off x="5179484" y="6513910"/>
            <a:ext cx="3962400" cy="3429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E6A6A03A-8182-43B2-9C0C-DEBA4281F53E}" type="slidenum">
              <a:rPr lang="lv-LV"/>
              <a:pPr>
                <a:defRPr/>
              </a:pPr>
              <a:t>‹#›</a:t>
            </a:fld>
            <a:endParaRPr lang="lv-LV"/>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Galvenes vietturis 1"/>
          <p:cNvSpPr>
            <a:spLocks noGrp="1"/>
          </p:cNvSpPr>
          <p:nvPr>
            <p:ph type="hdr" sz="quarter"/>
          </p:nvPr>
        </p:nvSpPr>
        <p:spPr>
          <a:xfrm>
            <a:off x="0" y="0"/>
            <a:ext cx="3962400" cy="3429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lv-LV"/>
          </a:p>
        </p:txBody>
      </p:sp>
      <p:sp>
        <p:nvSpPr>
          <p:cNvPr id="3" name="Datuma vietturis 2"/>
          <p:cNvSpPr>
            <a:spLocks noGrp="1"/>
          </p:cNvSpPr>
          <p:nvPr>
            <p:ph type="dt" idx="1"/>
          </p:nvPr>
        </p:nvSpPr>
        <p:spPr>
          <a:xfrm>
            <a:off x="5179484" y="0"/>
            <a:ext cx="3962400" cy="3429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52B27824-47CA-4047-ABAC-A7ABAC8F8B6D}" type="datetimeFigureOut">
              <a:rPr lang="lv-LV"/>
              <a:pPr>
                <a:defRPr/>
              </a:pPr>
              <a:t>20.01.2022</a:t>
            </a:fld>
            <a:endParaRPr lang="lv-LV"/>
          </a:p>
        </p:txBody>
      </p:sp>
      <p:sp>
        <p:nvSpPr>
          <p:cNvPr id="4" name="Slaida attēla vietturis 3"/>
          <p:cNvSpPr>
            <a:spLocks noGrp="1" noRot="1" noChangeAspect="1"/>
          </p:cNvSpPr>
          <p:nvPr>
            <p:ph type="sldImg" idx="2"/>
          </p:nvPr>
        </p:nvSpPr>
        <p:spPr>
          <a:xfrm>
            <a:off x="2286000" y="514350"/>
            <a:ext cx="4572000" cy="2571750"/>
          </a:xfrm>
          <a:prstGeom prst="rect">
            <a:avLst/>
          </a:prstGeom>
          <a:noFill/>
          <a:ln w="12700">
            <a:solidFill>
              <a:prstClr val="black"/>
            </a:solidFill>
          </a:ln>
        </p:spPr>
        <p:txBody>
          <a:bodyPr vert="horz" lIns="91440" tIns="45720" rIns="91440" bIns="45720" rtlCol="0" anchor="ctr"/>
          <a:lstStyle/>
          <a:p>
            <a:pPr lvl="0"/>
            <a:endParaRPr lang="lv-LV" noProof="0"/>
          </a:p>
        </p:txBody>
      </p:sp>
      <p:sp>
        <p:nvSpPr>
          <p:cNvPr id="5" name="Piezīmju vietturis 4"/>
          <p:cNvSpPr>
            <a:spLocks noGrp="1"/>
          </p:cNvSpPr>
          <p:nvPr>
            <p:ph type="body" sz="quarter" idx="3"/>
          </p:nvPr>
        </p:nvSpPr>
        <p:spPr>
          <a:xfrm>
            <a:off x="914400" y="3257550"/>
            <a:ext cx="7315200" cy="3086100"/>
          </a:xfrm>
          <a:prstGeom prst="rect">
            <a:avLst/>
          </a:prstGeom>
        </p:spPr>
        <p:txBody>
          <a:bodyPr vert="horz" lIns="91440" tIns="45720" rIns="91440" bIns="45720" rtlCol="0">
            <a:normAutofit/>
          </a:bodyPr>
          <a:lstStyle/>
          <a:p>
            <a:pPr lvl="0"/>
            <a:r>
              <a:rPr lang="lv-LV" noProof="0"/>
              <a:t>Noklikšķiniet, lai rediģētu šablona teksta stilus</a:t>
            </a:r>
          </a:p>
          <a:p>
            <a:pPr lvl="1"/>
            <a:r>
              <a:rPr lang="lv-LV" noProof="0"/>
              <a:t>Otrais līmenis</a:t>
            </a:r>
          </a:p>
          <a:p>
            <a:pPr lvl="2"/>
            <a:r>
              <a:rPr lang="lv-LV" noProof="0"/>
              <a:t>Trešais līmenis</a:t>
            </a:r>
          </a:p>
          <a:p>
            <a:pPr lvl="3"/>
            <a:r>
              <a:rPr lang="lv-LV" noProof="0"/>
              <a:t>Ceturtais līmenis</a:t>
            </a:r>
          </a:p>
          <a:p>
            <a:pPr lvl="4"/>
            <a:r>
              <a:rPr lang="lv-LV" noProof="0"/>
              <a:t>Piektais līmenis</a:t>
            </a:r>
          </a:p>
        </p:txBody>
      </p:sp>
      <p:sp>
        <p:nvSpPr>
          <p:cNvPr id="6" name="Kājenes vietturis 5"/>
          <p:cNvSpPr>
            <a:spLocks noGrp="1"/>
          </p:cNvSpPr>
          <p:nvPr>
            <p:ph type="ftr" sz="quarter" idx="4"/>
          </p:nvPr>
        </p:nvSpPr>
        <p:spPr>
          <a:xfrm>
            <a:off x="0" y="6513910"/>
            <a:ext cx="3962400" cy="3429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lv-LV"/>
          </a:p>
        </p:txBody>
      </p:sp>
      <p:sp>
        <p:nvSpPr>
          <p:cNvPr id="7" name="Slaida numura vietturis 6"/>
          <p:cNvSpPr>
            <a:spLocks noGrp="1"/>
          </p:cNvSpPr>
          <p:nvPr>
            <p:ph type="sldNum" sz="quarter" idx="5"/>
          </p:nvPr>
        </p:nvSpPr>
        <p:spPr>
          <a:xfrm>
            <a:off x="5179484" y="6513910"/>
            <a:ext cx="3962400" cy="3429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617DDE4B-EC2A-407E-8340-0C3F860DDE88}" type="slidenum">
              <a:rPr lang="lv-LV"/>
              <a:pPr>
                <a:defRPr/>
              </a:pPr>
              <a:t>‹#›</a:t>
            </a:fld>
            <a:endParaRPr lang="lv-LV"/>
          </a:p>
        </p:txBody>
      </p:sp>
    </p:spTree>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sp>
      <p:sp>
        <p:nvSpPr>
          <p:cNvPr id="3" name="Piezīmju vietturis 2"/>
          <p:cNvSpPr>
            <a:spLocks noGrp="1"/>
          </p:cNvSpPr>
          <p:nvPr>
            <p:ph type="body" idx="1"/>
          </p:nvPr>
        </p:nvSpPr>
        <p:spPr/>
        <p:txBody>
          <a:bodyPr/>
          <a:lstStyle/>
          <a:p>
            <a:endParaRPr lang="lv-LV" dirty="0"/>
          </a:p>
        </p:txBody>
      </p:sp>
      <p:sp>
        <p:nvSpPr>
          <p:cNvPr id="4" name="Slaida numura vietturis 3"/>
          <p:cNvSpPr>
            <a:spLocks noGrp="1"/>
          </p:cNvSpPr>
          <p:nvPr>
            <p:ph type="sldNum" sz="quarter" idx="5"/>
          </p:nvPr>
        </p:nvSpPr>
        <p:spPr/>
        <p:txBody>
          <a:bodyPr/>
          <a:lstStyle/>
          <a:p>
            <a:pPr>
              <a:defRPr/>
            </a:pPr>
            <a:fld id="{617DDE4B-EC2A-407E-8340-0C3F860DDE88}" type="slidenum">
              <a:rPr lang="lv-LV" smtClean="0"/>
              <a:pPr>
                <a:defRPr/>
              </a:pPr>
              <a:t>13</a:t>
            </a:fld>
            <a:endParaRPr lang="lv-LV"/>
          </a:p>
        </p:txBody>
      </p:sp>
    </p:spTree>
    <p:extLst>
      <p:ext uri="{BB962C8B-B14F-4D97-AF65-F5344CB8AC3E}">
        <p14:creationId xmlns:p14="http://schemas.microsoft.com/office/powerpoint/2010/main" val="357211703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7" name="Title 1"/>
          <p:cNvSpPr txBox="1">
            <a:spLocks/>
          </p:cNvSpPr>
          <p:nvPr/>
        </p:nvSpPr>
        <p:spPr>
          <a:xfrm>
            <a:off x="685800" y="3543300"/>
            <a:ext cx="7772400" cy="777479"/>
          </a:xfrm>
          <a:prstGeom prst="rect">
            <a:avLst/>
          </a:prstGeom>
        </p:spPr>
        <p:txBody>
          <a:bodyPr lIns="93957" tIns="46979" rIns="93957" bIns="46979">
            <a:normAutofit/>
          </a:bodyPr>
          <a:lstStyle>
            <a:lvl1pPr algn="l" defTabSz="939575" rtl="0" eaLnBrk="1" latinLnBrk="0" hangingPunct="1">
              <a:spcBef>
                <a:spcPct val="0"/>
              </a:spcBef>
              <a:buNone/>
              <a:defRPr sz="2400" kern="1200">
                <a:solidFill>
                  <a:schemeClr val="tx1"/>
                </a:solidFill>
                <a:latin typeface="Times New Roman" panose="02020603050405020304" pitchFamily="18" charset="0"/>
                <a:ea typeface="+mj-ea"/>
                <a:cs typeface="Times New Roman" panose="02020603050405020304" pitchFamily="18" charset="0"/>
              </a:defRPr>
            </a:lvl1pPr>
          </a:lstStyle>
          <a:p>
            <a:pPr algn="ctr" fontAlgn="auto">
              <a:spcAft>
                <a:spcPts val="0"/>
              </a:spcAft>
              <a:defRPr/>
            </a:pPr>
            <a:endParaRPr lang="lv-LV" sz="1400" dirty="0">
              <a:latin typeface="Verdana" panose="020B0604030504040204" pitchFamily="34" charset="0"/>
              <a:ea typeface="Verdana" panose="020B0604030504040204" pitchFamily="34" charset="0"/>
              <a:cs typeface="Verdana" panose="020B0604030504040204" pitchFamily="34" charset="0"/>
            </a:endParaRPr>
          </a:p>
        </p:txBody>
      </p:sp>
      <p:sp>
        <p:nvSpPr>
          <p:cNvPr id="9" name="Title 1"/>
          <p:cNvSpPr>
            <a:spLocks noGrp="1"/>
          </p:cNvSpPr>
          <p:nvPr>
            <p:ph type="title" hasCustomPrompt="1"/>
          </p:nvPr>
        </p:nvSpPr>
        <p:spPr>
          <a:xfrm>
            <a:off x="685800" y="2419350"/>
            <a:ext cx="7772400" cy="685800"/>
          </a:xfrm>
          <a:prstGeom prst="rect">
            <a:avLst/>
          </a:prstGeom>
        </p:spPr>
        <p:txBody>
          <a:bodyPr anchor="t">
            <a:normAutofit/>
          </a:bodyPr>
          <a:lstStyle>
            <a:lvl1pPr algn="ctr">
              <a:defRPr sz="3200" b="1" baseline="0">
                <a:latin typeface="Verdana" panose="020B0604030504040204" pitchFamily="34" charset="0"/>
                <a:ea typeface="Verdana" panose="020B0604030504040204" pitchFamily="34" charset="0"/>
                <a:cs typeface="Verdana" panose="020B0604030504040204" pitchFamily="34" charset="0"/>
              </a:defRPr>
            </a:lvl1pPr>
          </a:lstStyle>
          <a:p>
            <a:r>
              <a:rPr lang="lv-LV" dirty="0"/>
              <a:t>Prezentācijas nosaukums</a:t>
            </a:r>
            <a:endParaRPr lang="en-US" dirty="0"/>
          </a:p>
        </p:txBody>
      </p:sp>
      <p:sp>
        <p:nvSpPr>
          <p:cNvPr id="18" name="Text Placeholder 17"/>
          <p:cNvSpPr>
            <a:spLocks noGrp="1"/>
          </p:cNvSpPr>
          <p:nvPr>
            <p:ph type="body" sz="quarter" idx="10" hasCustomPrompt="1"/>
          </p:nvPr>
        </p:nvSpPr>
        <p:spPr>
          <a:xfrm>
            <a:off x="685800" y="3638550"/>
            <a:ext cx="7772400" cy="609600"/>
          </a:xfrm>
          <a:prstGeom prst="rect">
            <a:avLst/>
          </a:prstGeo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lv-LV" dirty="0"/>
              <a:t>Vārds, uzvārds, ieņemamais amats, kontaktinformācija</a:t>
            </a:r>
            <a:endParaRPr lang="en-US" dirty="0"/>
          </a:p>
        </p:txBody>
      </p:sp>
      <p:sp>
        <p:nvSpPr>
          <p:cNvPr id="20" name="Text Placeholder 19"/>
          <p:cNvSpPr>
            <a:spLocks noGrp="1"/>
          </p:cNvSpPr>
          <p:nvPr>
            <p:ph type="body" sz="quarter" idx="11" hasCustomPrompt="1"/>
          </p:nvPr>
        </p:nvSpPr>
        <p:spPr>
          <a:xfrm>
            <a:off x="685800" y="4400550"/>
            <a:ext cx="7772400" cy="400050"/>
          </a:xfrm>
          <a:prstGeom prst="rect">
            <a:avLst/>
          </a:prstGeo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lv-LV" dirty="0"/>
              <a:t>Datums, vieta</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828800" y="285750"/>
            <a:ext cx="6858000" cy="777482"/>
          </a:xfrm>
          <a:prstGeom prst="rect">
            <a:avLst/>
          </a:prstGeo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lv-LV" dirty="0"/>
              <a:t>Virsraksts</a:t>
            </a:r>
            <a:endParaRPr lang="en-US" dirty="0"/>
          </a:p>
        </p:txBody>
      </p:sp>
      <p:sp>
        <p:nvSpPr>
          <p:cNvPr id="3" name="Content Placeholder 2"/>
          <p:cNvSpPr>
            <a:spLocks noGrp="1"/>
          </p:cNvSpPr>
          <p:nvPr>
            <p:ph idx="1" hasCustomPrompt="1"/>
          </p:nvPr>
        </p:nvSpPr>
        <p:spPr>
          <a:xfrm>
            <a:off x="1828800" y="1276350"/>
            <a:ext cx="6858000" cy="3352800"/>
          </a:xfrm>
          <a:prstGeom prst="rect">
            <a:avLst/>
          </a:prstGeom>
        </p:spPr>
        <p:txBody>
          <a:bodyPr>
            <a:normAutofit/>
          </a:bodyPr>
          <a:lstStyle>
            <a:lvl1pPr marL="0" indent="0">
              <a:buFont typeface="Arial" pitchFamily="34" charse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lv-LV" dirty="0"/>
              <a:t>Teksts/attēls</a:t>
            </a:r>
            <a:endParaRPr lang="en-US" dirty="0"/>
          </a:p>
        </p:txBody>
      </p:sp>
      <p:sp>
        <p:nvSpPr>
          <p:cNvPr id="7" name="Slide Number Placeholder 22"/>
          <p:cNvSpPr>
            <a:spLocks noGrp="1"/>
          </p:cNvSpPr>
          <p:nvPr>
            <p:ph type="sldNum" sz="quarter" idx="13"/>
          </p:nvPr>
        </p:nvSpPr>
        <p:spPr>
          <a:xfrm>
            <a:off x="8686800" y="4781550"/>
            <a:ext cx="304800" cy="228600"/>
          </a:xfrm>
          <a:prstGeom prst="rect">
            <a:avLst/>
          </a:prstGeom>
        </p:spPr>
        <p:txBody>
          <a:bodyPr/>
          <a:lstStyle>
            <a:lvl1pPr>
              <a:defRPr sz="1000">
                <a:latin typeface="Verdana" pitchFamily="34" charset="0"/>
              </a:defRPr>
            </a:lvl1pPr>
          </a:lstStyle>
          <a:p>
            <a:pPr>
              <a:defRPr/>
            </a:pPr>
            <a:fld id="{FB6BCA4D-2E23-422A-87E3-BF6857D92014}"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Title and Content">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828800" y="285750"/>
            <a:ext cx="6858000" cy="777482"/>
          </a:xfrm>
          <a:prstGeom prst="rect">
            <a:avLst/>
          </a:prstGeo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lv-LV" dirty="0"/>
              <a:t>Virsraksts</a:t>
            </a:r>
            <a:endParaRPr lang="en-US" dirty="0"/>
          </a:p>
        </p:txBody>
      </p:sp>
      <p:sp>
        <p:nvSpPr>
          <p:cNvPr id="3" name="Content Placeholder 2"/>
          <p:cNvSpPr>
            <a:spLocks noGrp="1"/>
          </p:cNvSpPr>
          <p:nvPr>
            <p:ph idx="1" hasCustomPrompt="1"/>
          </p:nvPr>
        </p:nvSpPr>
        <p:spPr>
          <a:xfrm>
            <a:off x="1828800" y="1276350"/>
            <a:ext cx="3276600" cy="3352800"/>
          </a:xfrm>
          <a:prstGeom prst="rect">
            <a:avLst/>
          </a:prstGeom>
        </p:spPr>
        <p:txBody>
          <a:bodyPr>
            <a:normAutofit/>
          </a:bodyPr>
          <a:lstStyle>
            <a:lvl1pPr marL="0" indent="0">
              <a:buFont typeface="Arial" pitchFamily="34" charse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lv-LV" dirty="0"/>
              <a:t>Teksts/attēls</a:t>
            </a:r>
            <a:endParaRPr lang="en-US" dirty="0"/>
          </a:p>
        </p:txBody>
      </p:sp>
      <p:sp>
        <p:nvSpPr>
          <p:cNvPr id="9" name="Content Placeholder 2"/>
          <p:cNvSpPr>
            <a:spLocks noGrp="1"/>
          </p:cNvSpPr>
          <p:nvPr>
            <p:ph idx="15" hasCustomPrompt="1"/>
          </p:nvPr>
        </p:nvSpPr>
        <p:spPr>
          <a:xfrm>
            <a:off x="5410200" y="1276350"/>
            <a:ext cx="3276000" cy="3352800"/>
          </a:xfrm>
          <a:prstGeom prst="rect">
            <a:avLst/>
          </a:prstGeom>
        </p:spPr>
        <p:txBody>
          <a:bodyPr>
            <a:normAutofit/>
          </a:bodyPr>
          <a:lstStyle>
            <a:lvl1pPr marL="0" indent="0">
              <a:buFont typeface="Arial" pitchFamily="34" charse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lv-LV" dirty="0"/>
              <a:t>Teksts/attēls</a:t>
            </a:r>
            <a:endParaRPr lang="en-US" dirty="0"/>
          </a:p>
        </p:txBody>
      </p:sp>
      <p:sp>
        <p:nvSpPr>
          <p:cNvPr id="12" name="Slide Number Placeholder 22"/>
          <p:cNvSpPr>
            <a:spLocks noGrp="1"/>
          </p:cNvSpPr>
          <p:nvPr>
            <p:ph type="sldNum" sz="quarter" idx="13"/>
          </p:nvPr>
        </p:nvSpPr>
        <p:spPr>
          <a:xfrm>
            <a:off x="8686800" y="4781550"/>
            <a:ext cx="304800" cy="228600"/>
          </a:xfrm>
          <a:prstGeom prst="rect">
            <a:avLst/>
          </a:prstGeom>
        </p:spPr>
        <p:txBody>
          <a:bodyPr/>
          <a:lstStyle>
            <a:lvl1pPr>
              <a:defRPr sz="1000">
                <a:latin typeface="Verdana" pitchFamily="34" charset="0"/>
              </a:defRPr>
            </a:lvl1pPr>
          </a:lstStyle>
          <a:p>
            <a:pPr>
              <a:defRPr/>
            </a:pPr>
            <a:fld id="{FB6BCA4D-2E23-422A-87E3-BF6857D92014}"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4" name="Slide Number Placeholder 22"/>
          <p:cNvSpPr>
            <a:spLocks noGrp="1"/>
          </p:cNvSpPr>
          <p:nvPr>
            <p:ph type="sldNum" sz="quarter" idx="13"/>
          </p:nvPr>
        </p:nvSpPr>
        <p:spPr>
          <a:xfrm>
            <a:off x="8686800" y="4781550"/>
            <a:ext cx="304800" cy="228600"/>
          </a:xfrm>
          <a:prstGeom prst="rect">
            <a:avLst/>
          </a:prstGeom>
        </p:spPr>
        <p:txBody>
          <a:bodyPr/>
          <a:lstStyle>
            <a:lvl1pPr>
              <a:defRPr sz="1000">
                <a:latin typeface="Verdana" pitchFamily="34" charset="0"/>
              </a:defRPr>
            </a:lvl1pPr>
          </a:lstStyle>
          <a:p>
            <a:pPr>
              <a:defRPr/>
            </a:pPr>
            <a:fld id="{FB6BCA4D-2E23-422A-87E3-BF6857D92014}"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1_Title Slide">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7" name="Title 1"/>
          <p:cNvSpPr txBox="1">
            <a:spLocks/>
          </p:cNvSpPr>
          <p:nvPr/>
        </p:nvSpPr>
        <p:spPr>
          <a:xfrm>
            <a:off x="685800" y="3543300"/>
            <a:ext cx="7772400" cy="777479"/>
          </a:xfrm>
          <a:prstGeom prst="rect">
            <a:avLst/>
          </a:prstGeom>
        </p:spPr>
        <p:txBody>
          <a:bodyPr lIns="93957" tIns="46979" rIns="93957" bIns="46979">
            <a:normAutofit/>
          </a:bodyPr>
          <a:lstStyle>
            <a:lvl1pPr algn="l" defTabSz="939575" rtl="0" eaLnBrk="1" latinLnBrk="0" hangingPunct="1">
              <a:spcBef>
                <a:spcPct val="0"/>
              </a:spcBef>
              <a:buNone/>
              <a:defRPr sz="2400" kern="1200">
                <a:solidFill>
                  <a:schemeClr val="tx1"/>
                </a:solidFill>
                <a:latin typeface="Times New Roman" panose="02020603050405020304" pitchFamily="18" charset="0"/>
                <a:ea typeface="+mj-ea"/>
                <a:cs typeface="Times New Roman" panose="02020603050405020304" pitchFamily="18" charset="0"/>
              </a:defRPr>
            </a:lvl1pPr>
          </a:lstStyle>
          <a:p>
            <a:pPr algn="ctr" fontAlgn="auto">
              <a:spcAft>
                <a:spcPts val="0"/>
              </a:spcAft>
              <a:defRPr/>
            </a:pPr>
            <a:endParaRPr lang="lv-LV" sz="1400" dirty="0">
              <a:latin typeface="Verdana" panose="020B0604030504040204" pitchFamily="34" charset="0"/>
              <a:ea typeface="Verdana" panose="020B0604030504040204" pitchFamily="34" charset="0"/>
              <a:cs typeface="Verdana" panose="020B0604030504040204" pitchFamily="34" charset="0"/>
            </a:endParaRPr>
          </a:p>
        </p:txBody>
      </p:sp>
      <p:sp>
        <p:nvSpPr>
          <p:cNvPr id="9" name="Title 1"/>
          <p:cNvSpPr>
            <a:spLocks noGrp="1"/>
          </p:cNvSpPr>
          <p:nvPr>
            <p:ph type="title" hasCustomPrompt="1"/>
          </p:nvPr>
        </p:nvSpPr>
        <p:spPr>
          <a:xfrm>
            <a:off x="685800" y="2419350"/>
            <a:ext cx="7772400" cy="685800"/>
          </a:xfrm>
          <a:prstGeom prst="rect">
            <a:avLst/>
          </a:prstGeom>
        </p:spPr>
        <p:txBody>
          <a:bodyPr anchor="t">
            <a:normAutofit/>
          </a:bodyPr>
          <a:lstStyle>
            <a:lvl1pPr algn="ctr">
              <a:defRPr sz="2800" b="1" baseline="0">
                <a:latin typeface="Verdana" panose="020B0604030504040204" pitchFamily="34" charset="0"/>
                <a:ea typeface="Verdana" panose="020B0604030504040204" pitchFamily="34" charset="0"/>
                <a:cs typeface="Verdana" panose="020B0604030504040204" pitchFamily="34" charset="0"/>
              </a:defRPr>
            </a:lvl1pPr>
          </a:lstStyle>
          <a:p>
            <a:r>
              <a:rPr lang="lv-LV" dirty="0"/>
              <a:t>Paldies!</a:t>
            </a:r>
            <a:endParaRPr lang="en-US" dirty="0"/>
          </a:p>
        </p:txBody>
      </p:sp>
      <p:sp>
        <p:nvSpPr>
          <p:cNvPr id="18" name="Text Placeholder 17"/>
          <p:cNvSpPr>
            <a:spLocks noGrp="1"/>
          </p:cNvSpPr>
          <p:nvPr>
            <p:ph type="body" sz="quarter" idx="10" hasCustomPrompt="1"/>
          </p:nvPr>
        </p:nvSpPr>
        <p:spPr>
          <a:xfrm>
            <a:off x="685800" y="3638550"/>
            <a:ext cx="7772400" cy="609600"/>
          </a:xfrm>
          <a:prstGeom prst="rect">
            <a:avLst/>
          </a:prstGeo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lv-LV" dirty="0"/>
              <a:t>Vārds, uzvārds, ieņemamais amats, kontaktinformācija</a:t>
            </a:r>
            <a:endParaRPr lang="en-US" dirty="0"/>
          </a:p>
        </p:txBody>
      </p:sp>
      <p:sp>
        <p:nvSpPr>
          <p:cNvPr id="20" name="Text Placeholder 19"/>
          <p:cNvSpPr>
            <a:spLocks noGrp="1"/>
          </p:cNvSpPr>
          <p:nvPr>
            <p:ph type="body" sz="quarter" idx="11" hasCustomPrompt="1"/>
          </p:nvPr>
        </p:nvSpPr>
        <p:spPr>
          <a:xfrm>
            <a:off x="685800" y="4400550"/>
            <a:ext cx="7772400" cy="400050"/>
          </a:xfrm>
          <a:prstGeom prst="rect">
            <a:avLst/>
          </a:prstGeo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lv-LV" dirty="0"/>
              <a:t>Datums, vieta</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730" r:id="rId1"/>
    <p:sldLayoutId id="2147483731" r:id="rId2"/>
    <p:sldLayoutId id="2147483740" r:id="rId3"/>
    <p:sldLayoutId id="2147483733" r:id="rId4"/>
    <p:sldLayoutId id="2147483742" r:id="rId5"/>
  </p:sldLayoutIdLst>
  <p:hf hdr="0" ftr="0" dt="0"/>
  <p:txStyles>
    <p:titleStyle>
      <a:lvl1pPr algn="ctr" defTabSz="938213" rtl="0" eaLnBrk="0" fontAlgn="base" hangingPunct="0">
        <a:spcBef>
          <a:spcPct val="0"/>
        </a:spcBef>
        <a:spcAft>
          <a:spcPct val="0"/>
        </a:spcAft>
        <a:defRPr sz="4500" kern="1200">
          <a:solidFill>
            <a:schemeClr val="tx1"/>
          </a:solidFill>
          <a:latin typeface="+mj-lt"/>
          <a:ea typeface="MS PGothic" pitchFamily="34" charset="-128"/>
          <a:cs typeface="+mj-cs"/>
        </a:defRPr>
      </a:lvl1pPr>
      <a:lvl2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2pPr>
      <a:lvl3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3pPr>
      <a:lvl4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4pPr>
      <a:lvl5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5pPr>
      <a:lvl6pPr marL="457200" algn="ctr" defTabSz="938213" rtl="0" eaLnBrk="1" fontAlgn="base" hangingPunct="1">
        <a:spcBef>
          <a:spcPct val="0"/>
        </a:spcBef>
        <a:spcAft>
          <a:spcPct val="0"/>
        </a:spcAft>
        <a:defRPr sz="4500">
          <a:solidFill>
            <a:schemeClr val="tx1"/>
          </a:solidFill>
          <a:latin typeface="Times New Roman" pitchFamily="18" charset="0"/>
        </a:defRPr>
      </a:lvl6pPr>
      <a:lvl7pPr marL="914400" algn="ctr" defTabSz="938213" rtl="0" eaLnBrk="1" fontAlgn="base" hangingPunct="1">
        <a:spcBef>
          <a:spcPct val="0"/>
        </a:spcBef>
        <a:spcAft>
          <a:spcPct val="0"/>
        </a:spcAft>
        <a:defRPr sz="4500">
          <a:solidFill>
            <a:schemeClr val="tx1"/>
          </a:solidFill>
          <a:latin typeface="Times New Roman" pitchFamily="18" charset="0"/>
        </a:defRPr>
      </a:lvl7pPr>
      <a:lvl8pPr marL="1371600" algn="ctr" defTabSz="938213" rtl="0" eaLnBrk="1" fontAlgn="base" hangingPunct="1">
        <a:spcBef>
          <a:spcPct val="0"/>
        </a:spcBef>
        <a:spcAft>
          <a:spcPct val="0"/>
        </a:spcAft>
        <a:defRPr sz="4500">
          <a:solidFill>
            <a:schemeClr val="tx1"/>
          </a:solidFill>
          <a:latin typeface="Times New Roman" pitchFamily="18" charset="0"/>
        </a:defRPr>
      </a:lvl8pPr>
      <a:lvl9pPr marL="1828800" algn="ctr" defTabSz="938213" rtl="0" eaLnBrk="1" fontAlgn="base" hangingPunct="1">
        <a:spcBef>
          <a:spcPct val="0"/>
        </a:spcBef>
        <a:spcAft>
          <a:spcPct val="0"/>
        </a:spcAft>
        <a:defRPr sz="4500">
          <a:solidFill>
            <a:schemeClr val="tx1"/>
          </a:solidFill>
          <a:latin typeface="Times New Roman" pitchFamily="18" charset="0"/>
        </a:defRPr>
      </a:lvl9pPr>
    </p:titleStyle>
    <p:bodyStyle>
      <a:lvl1pPr marL="350838" indent="-350838" algn="l" defTabSz="938213" rtl="0" eaLnBrk="0" fontAlgn="base" hangingPunct="0">
        <a:spcBef>
          <a:spcPct val="20000"/>
        </a:spcBef>
        <a:spcAft>
          <a:spcPct val="0"/>
        </a:spcAft>
        <a:buFont typeface="Arial" pitchFamily="34" charset="0"/>
        <a:buChar char="•"/>
        <a:defRPr sz="3300" kern="1200">
          <a:solidFill>
            <a:schemeClr val="tx1"/>
          </a:solidFill>
          <a:latin typeface="+mn-lt"/>
          <a:ea typeface="MS PGothic" pitchFamily="34" charset="-128"/>
          <a:cs typeface="+mn-cs"/>
        </a:defRPr>
      </a:lvl1pPr>
      <a:lvl2pPr marL="762000" indent="-292100" algn="l" defTabSz="938213" rtl="0" eaLnBrk="0" fontAlgn="base" hangingPunct="0">
        <a:spcBef>
          <a:spcPct val="20000"/>
        </a:spcBef>
        <a:spcAft>
          <a:spcPct val="0"/>
        </a:spcAft>
        <a:buFont typeface="Arial" pitchFamily="34" charset="0"/>
        <a:buChar char="–"/>
        <a:defRPr sz="2900" kern="1200">
          <a:solidFill>
            <a:schemeClr val="tx1"/>
          </a:solidFill>
          <a:latin typeface="+mn-lt"/>
          <a:ea typeface="MS PGothic" pitchFamily="34" charset="-128"/>
          <a:cs typeface="+mn-cs"/>
        </a:defRPr>
      </a:lvl2pPr>
      <a:lvl3pPr marL="1173163" indent="-233363" algn="l" defTabSz="938213" rtl="0" eaLnBrk="0" fontAlgn="base" hangingPunct="0">
        <a:spcBef>
          <a:spcPct val="20000"/>
        </a:spcBef>
        <a:spcAft>
          <a:spcPct val="0"/>
        </a:spcAft>
        <a:buFont typeface="Arial" pitchFamily="34" charset="0"/>
        <a:buChar char="•"/>
        <a:defRPr sz="2500" kern="1200">
          <a:solidFill>
            <a:schemeClr val="tx1"/>
          </a:solidFill>
          <a:latin typeface="+mn-lt"/>
          <a:ea typeface="MS PGothic" pitchFamily="34" charset="-128"/>
          <a:cs typeface="+mn-cs"/>
        </a:defRPr>
      </a:lvl3pPr>
      <a:lvl4pPr marL="1643063" indent="-233363" algn="l" defTabSz="938213" rtl="0" eaLnBrk="0" fontAlgn="base" hangingPunct="0">
        <a:spcBef>
          <a:spcPct val="20000"/>
        </a:spcBef>
        <a:spcAft>
          <a:spcPct val="0"/>
        </a:spcAft>
        <a:buFont typeface="Arial" pitchFamily="34" charset="0"/>
        <a:buChar char="–"/>
        <a:defRPr sz="1900" kern="1200">
          <a:solidFill>
            <a:schemeClr val="tx1"/>
          </a:solidFill>
          <a:latin typeface="+mn-lt"/>
          <a:ea typeface="MS PGothic" pitchFamily="34" charset="-128"/>
          <a:cs typeface="+mn-cs"/>
        </a:defRPr>
      </a:lvl4pPr>
      <a:lvl5pPr marL="2112963" indent="-233363" algn="l" defTabSz="938213" rtl="0" eaLnBrk="0" fontAlgn="base" hangingPunct="0">
        <a:spcBef>
          <a:spcPct val="20000"/>
        </a:spcBef>
        <a:spcAft>
          <a:spcPct val="0"/>
        </a:spcAft>
        <a:buFont typeface="Arial" pitchFamily="34" charset="0"/>
        <a:buChar char="»"/>
        <a:defRPr sz="1900" kern="1200">
          <a:solidFill>
            <a:schemeClr val="tx1"/>
          </a:solidFill>
          <a:latin typeface="+mn-lt"/>
          <a:ea typeface="MS PGothic" pitchFamily="34" charset="-128"/>
          <a:cs typeface="+mn-cs"/>
        </a:defRPr>
      </a:lvl5pPr>
      <a:lvl6pPr marL="2583835"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6pPr>
      <a:lvl7pPr marL="305362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7pPr>
      <a:lvl8pPr marL="352341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8pPr>
      <a:lvl9pPr marL="3993197"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9pPr>
    </p:bodyStyle>
    <p:otherStyle>
      <a:defPPr>
        <a:defRPr lang="en-US"/>
      </a:defPPr>
      <a:lvl1pPr marL="0" algn="l" defTabSz="939575" rtl="0" eaLnBrk="1" latinLnBrk="0" hangingPunct="1">
        <a:defRPr sz="1700" kern="1200">
          <a:solidFill>
            <a:schemeClr val="tx1"/>
          </a:solidFill>
          <a:latin typeface="+mn-lt"/>
          <a:ea typeface="+mn-ea"/>
          <a:cs typeface="+mn-cs"/>
        </a:defRPr>
      </a:lvl1pPr>
      <a:lvl2pPr marL="469788" algn="l" defTabSz="939575" rtl="0" eaLnBrk="1" latinLnBrk="0" hangingPunct="1">
        <a:defRPr sz="1700" kern="1200">
          <a:solidFill>
            <a:schemeClr val="tx1"/>
          </a:solidFill>
          <a:latin typeface="+mn-lt"/>
          <a:ea typeface="+mn-ea"/>
          <a:cs typeface="+mn-cs"/>
        </a:defRPr>
      </a:lvl2pPr>
      <a:lvl3pPr marL="939575" algn="l" defTabSz="939575" rtl="0" eaLnBrk="1" latinLnBrk="0" hangingPunct="1">
        <a:defRPr sz="1700" kern="1200">
          <a:solidFill>
            <a:schemeClr val="tx1"/>
          </a:solidFill>
          <a:latin typeface="+mn-lt"/>
          <a:ea typeface="+mn-ea"/>
          <a:cs typeface="+mn-cs"/>
        </a:defRPr>
      </a:lvl3pPr>
      <a:lvl4pPr marL="1409365" algn="l" defTabSz="939575" rtl="0" eaLnBrk="1" latinLnBrk="0" hangingPunct="1">
        <a:defRPr sz="1700" kern="1200">
          <a:solidFill>
            <a:schemeClr val="tx1"/>
          </a:solidFill>
          <a:latin typeface="+mn-lt"/>
          <a:ea typeface="+mn-ea"/>
          <a:cs typeface="+mn-cs"/>
        </a:defRPr>
      </a:lvl4pPr>
      <a:lvl5pPr marL="1879152" algn="l" defTabSz="939575" rtl="0" eaLnBrk="1" latinLnBrk="0" hangingPunct="1">
        <a:defRPr sz="1700" kern="1200">
          <a:solidFill>
            <a:schemeClr val="tx1"/>
          </a:solidFill>
          <a:latin typeface="+mn-lt"/>
          <a:ea typeface="+mn-ea"/>
          <a:cs typeface="+mn-cs"/>
        </a:defRPr>
      </a:lvl5pPr>
      <a:lvl6pPr marL="2348940" algn="l" defTabSz="939575" rtl="0" eaLnBrk="1" latinLnBrk="0" hangingPunct="1">
        <a:defRPr sz="1700" kern="1200">
          <a:solidFill>
            <a:schemeClr val="tx1"/>
          </a:solidFill>
          <a:latin typeface="+mn-lt"/>
          <a:ea typeface="+mn-ea"/>
          <a:cs typeface="+mn-cs"/>
        </a:defRPr>
      </a:lvl6pPr>
      <a:lvl7pPr marL="2818729" algn="l" defTabSz="939575" rtl="0" eaLnBrk="1" latinLnBrk="0" hangingPunct="1">
        <a:defRPr sz="1700" kern="1200">
          <a:solidFill>
            <a:schemeClr val="tx1"/>
          </a:solidFill>
          <a:latin typeface="+mn-lt"/>
          <a:ea typeface="+mn-ea"/>
          <a:cs typeface="+mn-cs"/>
        </a:defRPr>
      </a:lvl7pPr>
      <a:lvl8pPr marL="3288515" algn="l" defTabSz="939575" rtl="0" eaLnBrk="1" latinLnBrk="0" hangingPunct="1">
        <a:defRPr sz="1700" kern="1200">
          <a:solidFill>
            <a:schemeClr val="tx1"/>
          </a:solidFill>
          <a:latin typeface="+mn-lt"/>
          <a:ea typeface="+mn-ea"/>
          <a:cs typeface="+mn-cs"/>
        </a:defRPr>
      </a:lvl8pPr>
      <a:lvl9pPr marL="3758305" algn="l" defTabSz="939575" rtl="0" eaLnBrk="1" latinLnBrk="0" hangingPunct="1">
        <a:defRPr sz="1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ieej.lv/Ideju-Talka" TargetMode="Externa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Virsraksts 1"/>
          <p:cNvSpPr>
            <a:spLocks noGrp="1"/>
          </p:cNvSpPr>
          <p:nvPr>
            <p:ph type="title"/>
          </p:nvPr>
        </p:nvSpPr>
        <p:spPr>
          <a:xfrm>
            <a:off x="685800" y="2419350"/>
            <a:ext cx="7772400" cy="685800"/>
          </a:xfrm>
        </p:spPr>
        <p:txBody>
          <a:bodyPr>
            <a:normAutofit fontScale="90000"/>
          </a:bodyPr>
          <a:lstStyle/>
          <a:p>
            <a:pPr>
              <a:spcBef>
                <a:spcPts val="600"/>
              </a:spcBef>
              <a:spcAft>
                <a:spcPts val="1200"/>
              </a:spcAft>
            </a:pPr>
            <a:r>
              <a:rPr lang="lv-LV" dirty="0"/>
              <a:t>Latviešu vēsturisko zemju un </a:t>
            </a:r>
            <a:r>
              <a:rPr lang="lv-LV" dirty="0" err="1"/>
              <a:t>kultūrtelpu</a:t>
            </a:r>
            <a:r>
              <a:rPr lang="lv-LV" dirty="0"/>
              <a:t> plāna izstrāde</a:t>
            </a:r>
            <a:br>
              <a:rPr lang="lv-LV" dirty="0"/>
            </a:br>
            <a:r>
              <a:rPr lang="lv-LV" sz="2200" dirty="0" smtClean="0">
                <a:solidFill>
                  <a:srgbClr val="C00000"/>
                </a:solidFill>
              </a:rPr>
              <a:t>Sēlijas </a:t>
            </a:r>
            <a:r>
              <a:rPr lang="lv-LV" sz="2200" dirty="0">
                <a:solidFill>
                  <a:srgbClr val="C00000"/>
                </a:solidFill>
              </a:rPr>
              <a:t>reģions</a:t>
            </a:r>
            <a:endParaRPr lang="lv-LV" dirty="0"/>
          </a:p>
        </p:txBody>
      </p:sp>
      <p:sp>
        <p:nvSpPr>
          <p:cNvPr id="10" name="Teksta vietturis 9"/>
          <p:cNvSpPr>
            <a:spLocks noGrp="1"/>
          </p:cNvSpPr>
          <p:nvPr>
            <p:ph type="body" sz="quarter" idx="10"/>
          </p:nvPr>
        </p:nvSpPr>
        <p:spPr>
          <a:xfrm>
            <a:off x="685800" y="4080711"/>
            <a:ext cx="7772400" cy="609600"/>
          </a:xfrm>
        </p:spPr>
        <p:txBody>
          <a:bodyPr/>
          <a:lstStyle/>
          <a:p>
            <a:r>
              <a:rPr lang="lv-LV" b="1" dirty="0"/>
              <a:t>Semināru cikls laikā no 2022. gada 18. līdz 26. janvārim</a:t>
            </a:r>
          </a:p>
        </p:txBody>
      </p:sp>
      <p:sp>
        <p:nvSpPr>
          <p:cNvPr id="6" name="Virsraksts 1"/>
          <p:cNvSpPr txBox="1">
            <a:spLocks/>
          </p:cNvSpPr>
          <p:nvPr/>
        </p:nvSpPr>
        <p:spPr>
          <a:xfrm>
            <a:off x="685800" y="4400550"/>
            <a:ext cx="7772400" cy="304800"/>
          </a:xfrm>
          <a:prstGeom prst="rect">
            <a:avLst/>
          </a:prstGeom>
        </p:spPr>
        <p:txBody>
          <a:bodyPr anchor="t">
            <a:normAutofit/>
          </a:bodyPr>
          <a:lstStyle/>
          <a:p>
            <a:pPr marL="0" marR="0" lvl="0" indent="0" algn="ctr" defTabSz="938213" rtl="0" eaLnBrk="0" fontAlgn="base" latinLnBrk="0" hangingPunct="0">
              <a:lnSpc>
                <a:spcPct val="100000"/>
              </a:lnSpc>
              <a:spcBef>
                <a:spcPts val="600"/>
              </a:spcBef>
              <a:spcAft>
                <a:spcPts val="1200"/>
              </a:spcAft>
              <a:buClrTx/>
              <a:buSzTx/>
              <a:buFontTx/>
              <a:buNone/>
              <a:tabLst/>
              <a:defRPr/>
            </a:pPr>
            <a:endParaRPr kumimoji="0" lang="lv-LV" sz="1400" i="0" u="none" strike="noStrike" kern="1200" cap="none" spc="0" normalizeH="0" baseline="0" noProof="0" dirty="0">
              <a:ln>
                <a:noFill/>
              </a:ln>
              <a:solidFill>
                <a:schemeClr val="tx1"/>
              </a:solidFill>
              <a:effectLst/>
              <a:uLnTx/>
              <a:uFillTx/>
              <a:latin typeface="Verdana" panose="020B0604030504040204" pitchFamily="34" charset="0"/>
              <a:ea typeface="Verdana" panose="020B0604030504040204" pitchFamily="34" charset="0"/>
              <a:cs typeface="Verdana" panose="020B0604030504040204"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title"/>
          </p:nvPr>
        </p:nvSpPr>
        <p:spPr/>
        <p:txBody>
          <a:bodyPr>
            <a:normAutofit fontScale="90000"/>
          </a:bodyPr>
          <a:lstStyle/>
          <a:p>
            <a:pPr algn="ctr"/>
            <a:r>
              <a:rPr lang="lv-LV" dirty="0"/>
              <a:t>Vēsturisko zemju plānam iesniegtie </a:t>
            </a:r>
            <a:r>
              <a:rPr lang="lv-LV" dirty="0" smtClean="0"/>
              <a:t>priekšlikumu piemēri</a:t>
            </a:r>
            <a:endParaRPr lang="lv-LV" dirty="0"/>
          </a:p>
        </p:txBody>
      </p:sp>
      <p:sp>
        <p:nvSpPr>
          <p:cNvPr id="3" name="Satura vietturis 2"/>
          <p:cNvSpPr>
            <a:spLocks noGrp="1"/>
          </p:cNvSpPr>
          <p:nvPr>
            <p:ph idx="1"/>
          </p:nvPr>
        </p:nvSpPr>
        <p:spPr>
          <a:xfrm>
            <a:off x="1295400" y="1123950"/>
            <a:ext cx="7543800" cy="4019550"/>
          </a:xfrm>
        </p:spPr>
        <p:txBody>
          <a:bodyPr>
            <a:normAutofit fontScale="92500" lnSpcReduction="20000"/>
          </a:bodyPr>
          <a:lstStyle/>
          <a:p>
            <a:pPr>
              <a:spcBef>
                <a:spcPts val="0"/>
              </a:spcBef>
              <a:spcAft>
                <a:spcPts val="600"/>
              </a:spcAft>
            </a:pPr>
            <a:r>
              <a:rPr lang="lv-LV" sz="1700" b="1" dirty="0">
                <a:solidFill>
                  <a:srgbClr val="C00000"/>
                </a:solidFill>
              </a:rPr>
              <a:t>KULTŪRA</a:t>
            </a:r>
          </a:p>
          <a:p>
            <a:pPr lvl="0" algn="just">
              <a:lnSpc>
                <a:spcPct val="120000"/>
              </a:lnSpc>
              <a:spcBef>
                <a:spcPts val="0"/>
              </a:spcBef>
              <a:spcAft>
                <a:spcPts val="600"/>
              </a:spcAft>
            </a:pPr>
            <a:r>
              <a:rPr lang="lv-LV" sz="1400" b="1" dirty="0" smtClean="0"/>
              <a:t>Sēlijas </a:t>
            </a:r>
            <a:r>
              <a:rPr lang="lv-LV" sz="1400" b="1" dirty="0"/>
              <a:t>kultūras </a:t>
            </a:r>
            <a:r>
              <a:rPr lang="lv-LV" sz="1400" b="1" dirty="0" smtClean="0"/>
              <a:t>programma VKKF </a:t>
            </a:r>
            <a:r>
              <a:rPr lang="lv-LV" sz="1400" dirty="0"/>
              <a:t>(līdz </a:t>
            </a:r>
            <a:r>
              <a:rPr lang="lv-LV" sz="1400" dirty="0" smtClean="0"/>
              <a:t>šim piedalās </a:t>
            </a:r>
            <a:r>
              <a:rPr lang="lv-LV" sz="1400" dirty="0"/>
              <a:t>Zemgales un Latgales programmās</a:t>
            </a:r>
            <a:r>
              <a:rPr lang="lv-LV" sz="1400" dirty="0" smtClean="0"/>
              <a:t>) </a:t>
            </a:r>
          </a:p>
          <a:p>
            <a:pPr lvl="0" algn="just">
              <a:lnSpc>
                <a:spcPct val="120000"/>
              </a:lnSpc>
              <a:spcBef>
                <a:spcPts val="0"/>
              </a:spcBef>
              <a:spcAft>
                <a:spcPts val="600"/>
              </a:spcAft>
            </a:pPr>
            <a:r>
              <a:rPr lang="lv-LV" sz="1400" b="1" dirty="0" smtClean="0"/>
              <a:t>Sēliju vienojošu kultūras pasākumu organizēšana </a:t>
            </a:r>
            <a:r>
              <a:rPr lang="lv-LV" sz="1400" dirty="0" smtClean="0"/>
              <a:t>(piemēram, Sēlijas mazie Dziesmu un deju svētki, Sēlijas novada kultūras dienas)</a:t>
            </a:r>
            <a:endParaRPr lang="lv-LV" sz="1400" dirty="0"/>
          </a:p>
          <a:p>
            <a:pPr algn="just">
              <a:lnSpc>
                <a:spcPct val="120000"/>
              </a:lnSpc>
              <a:spcBef>
                <a:spcPts val="0"/>
              </a:spcBef>
              <a:spcAft>
                <a:spcPts val="600"/>
              </a:spcAft>
            </a:pPr>
            <a:r>
              <a:rPr lang="lv-LV" sz="1400" b="1" dirty="0"/>
              <a:t>Sēlijas </a:t>
            </a:r>
            <a:r>
              <a:rPr lang="lv-LV" sz="1400" b="1" dirty="0" smtClean="0"/>
              <a:t>ekspozīcijas </a:t>
            </a:r>
            <a:r>
              <a:rPr lang="lv-LV" sz="1400" dirty="0" smtClean="0"/>
              <a:t>(Sēlijas/Augšzemes sētas) </a:t>
            </a:r>
            <a:r>
              <a:rPr lang="lv-LV" sz="1400" b="1" dirty="0" smtClean="0"/>
              <a:t>izveide Latvijas </a:t>
            </a:r>
            <a:r>
              <a:rPr lang="lv-LV" sz="1400" b="1" dirty="0"/>
              <a:t>Etnogrāfiskajā </a:t>
            </a:r>
            <a:r>
              <a:rPr lang="lv-LV" sz="1400" b="1" dirty="0" smtClean="0"/>
              <a:t>brīvdabas muzejā </a:t>
            </a:r>
            <a:r>
              <a:rPr lang="lv-LV" sz="1400" dirty="0" smtClean="0"/>
              <a:t>(līdz šim muzejā aplūkojami tikai Kurzemes, Zemgales, Latgales un Vidzemes kultūrvēsturiskā mantojuma objekti un tradicionālā kultūra)</a:t>
            </a:r>
            <a:endParaRPr lang="lv-LV" sz="1400" dirty="0"/>
          </a:p>
          <a:p>
            <a:pPr algn="just">
              <a:lnSpc>
                <a:spcPct val="120000"/>
              </a:lnSpc>
              <a:spcBef>
                <a:spcPts val="0"/>
              </a:spcBef>
              <a:spcAft>
                <a:spcPts val="600"/>
              </a:spcAft>
            </a:pPr>
            <a:r>
              <a:rPr lang="lv-LV" sz="1400" b="1" dirty="0"/>
              <a:t>Sēlijas </a:t>
            </a:r>
            <a:r>
              <a:rPr lang="lv-LV" sz="1400" b="1" dirty="0" smtClean="0"/>
              <a:t>digitālās bibliotēkas ,,</a:t>
            </a:r>
            <a:r>
              <a:rPr lang="lv-LV" sz="1400" b="1" dirty="0" err="1" smtClean="0"/>
              <a:t>Selonika</a:t>
            </a:r>
            <a:r>
              <a:rPr lang="lv-LV" sz="1400" b="1" dirty="0" smtClean="0"/>
              <a:t>’’ izveide – </a:t>
            </a:r>
            <a:r>
              <a:rPr lang="lv-LV" sz="1400" dirty="0" smtClean="0"/>
              <a:t>plašai </a:t>
            </a:r>
            <a:r>
              <a:rPr lang="lv-LV" sz="1400" dirty="0"/>
              <a:t>sabiedrībai vienuviet </a:t>
            </a:r>
            <a:r>
              <a:rPr lang="lv-LV" sz="1400" dirty="0" smtClean="0"/>
              <a:t>pieejams </a:t>
            </a:r>
            <a:r>
              <a:rPr lang="lv-LV" sz="1400" dirty="0"/>
              <a:t>dažādu institūciju un organizāciju uzkrātais un </a:t>
            </a:r>
            <a:r>
              <a:rPr lang="lv-LV" sz="1400" dirty="0" err="1"/>
              <a:t>digitalizētais</a:t>
            </a:r>
            <a:r>
              <a:rPr lang="lv-LV" sz="1400" dirty="0"/>
              <a:t> dokumentārais mantojums par </a:t>
            </a:r>
            <a:r>
              <a:rPr lang="lv-LV" sz="1400" dirty="0" smtClean="0"/>
              <a:t>Sēliju</a:t>
            </a:r>
          </a:p>
          <a:p>
            <a:pPr algn="just">
              <a:lnSpc>
                <a:spcPct val="120000"/>
              </a:lnSpc>
              <a:spcBef>
                <a:spcPts val="0"/>
              </a:spcBef>
              <a:spcAft>
                <a:spcPts val="600"/>
              </a:spcAft>
            </a:pPr>
            <a:r>
              <a:rPr lang="lv-LV" sz="1400" b="1" dirty="0" smtClean="0"/>
              <a:t>Sēlijas </a:t>
            </a:r>
            <a:r>
              <a:rPr lang="lv-LV" sz="1400" b="1" dirty="0"/>
              <a:t>vārda un tradīciju iekļaušana un popularizēšana valsts mēroga </a:t>
            </a:r>
            <a:r>
              <a:rPr lang="lv-LV" sz="1400" b="1" dirty="0" smtClean="0"/>
              <a:t>pasākumos</a:t>
            </a:r>
          </a:p>
          <a:p>
            <a:pPr algn="just">
              <a:lnSpc>
                <a:spcPct val="120000"/>
              </a:lnSpc>
              <a:spcBef>
                <a:spcPts val="0"/>
              </a:spcBef>
              <a:spcAft>
                <a:spcPts val="600"/>
              </a:spcAft>
            </a:pPr>
            <a:r>
              <a:rPr lang="lv-LV" sz="1400" b="1" dirty="0" smtClean="0"/>
              <a:t>Gricgales </a:t>
            </a:r>
            <a:r>
              <a:rPr lang="lv-LV" sz="1400" b="1" dirty="0"/>
              <a:t>lūgšanu nama un </a:t>
            </a:r>
            <a:r>
              <a:rPr lang="lv-LV" sz="1400" b="1" dirty="0" smtClean="0"/>
              <a:t>Gricgales </a:t>
            </a:r>
            <a:r>
              <a:rPr lang="lv-LV" sz="1400" b="1" dirty="0"/>
              <a:t>kroga jumtu </a:t>
            </a:r>
            <a:r>
              <a:rPr lang="lv-LV" sz="1400" b="1" dirty="0" smtClean="0"/>
              <a:t>atjaunošana </a:t>
            </a:r>
            <a:r>
              <a:rPr lang="lv-LV" sz="1400" dirty="0"/>
              <a:t>– mērķis saglabāt telpu kultūras un mākslas </a:t>
            </a:r>
            <a:r>
              <a:rPr lang="lv-LV" sz="1400" dirty="0" smtClean="0"/>
              <a:t>pasākumiem</a:t>
            </a:r>
            <a:endParaRPr lang="lv-LV" sz="1400" dirty="0"/>
          </a:p>
          <a:p>
            <a:pPr algn="just">
              <a:lnSpc>
                <a:spcPct val="120000"/>
              </a:lnSpc>
              <a:spcBef>
                <a:spcPts val="0"/>
              </a:spcBef>
              <a:spcAft>
                <a:spcPts val="600"/>
              </a:spcAft>
            </a:pPr>
            <a:r>
              <a:rPr lang="lv-LV" sz="1400" b="1" dirty="0"/>
              <a:t>S</a:t>
            </a:r>
            <a:r>
              <a:rPr lang="lv-LV" sz="1400" b="1" dirty="0" smtClean="0"/>
              <a:t>ēlijas reģiona Dziesmu svētku nozares </a:t>
            </a:r>
            <a:r>
              <a:rPr lang="lv-LV" sz="1400" b="1" dirty="0" err="1" smtClean="0"/>
              <a:t>amatiermākslas</a:t>
            </a:r>
            <a:r>
              <a:rPr lang="lv-LV" sz="1400" b="1" dirty="0" smtClean="0"/>
              <a:t> kolektīvu darbības nodrošināšanas nolikuma izstrāde</a:t>
            </a:r>
            <a:endParaRPr lang="lv-LV" sz="1400" b="1" dirty="0"/>
          </a:p>
        </p:txBody>
      </p:sp>
      <p:sp>
        <p:nvSpPr>
          <p:cNvPr id="4" name="Slaida numura vietturis 3"/>
          <p:cNvSpPr>
            <a:spLocks noGrp="1"/>
          </p:cNvSpPr>
          <p:nvPr>
            <p:ph type="sldNum" sz="quarter" idx="13"/>
          </p:nvPr>
        </p:nvSpPr>
        <p:spPr>
          <a:xfrm>
            <a:off x="8534400" y="4857750"/>
            <a:ext cx="457200" cy="228600"/>
          </a:xfrm>
        </p:spPr>
        <p:txBody>
          <a:bodyPr/>
          <a:lstStyle/>
          <a:p>
            <a:pPr>
              <a:defRPr/>
            </a:pPr>
            <a:fld id="{FB6BCA4D-2E23-422A-87E3-BF6857D92014}" type="slidenum">
              <a:rPr lang="en-US" smtClean="0"/>
              <a:pPr>
                <a:defRPr/>
              </a:pPr>
              <a:t>10</a:t>
            </a:fld>
            <a:endParaRPr lang="en-US" dirty="0"/>
          </a:p>
        </p:txBody>
      </p:sp>
    </p:spTree>
    <p:extLst>
      <p:ext uri="{BB962C8B-B14F-4D97-AF65-F5344CB8AC3E}">
        <p14:creationId xmlns:p14="http://schemas.microsoft.com/office/powerpoint/2010/main" val="205339095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F8F00E73-D8DE-4E4C-92D2-745FA2471EBD}"/>
              </a:ext>
            </a:extLst>
          </p:cNvPr>
          <p:cNvSpPr>
            <a:spLocks noGrp="1"/>
          </p:cNvSpPr>
          <p:nvPr>
            <p:ph type="title"/>
          </p:nvPr>
        </p:nvSpPr>
        <p:spPr/>
        <p:txBody>
          <a:bodyPr>
            <a:normAutofit fontScale="90000"/>
          </a:bodyPr>
          <a:lstStyle/>
          <a:p>
            <a:pPr algn="ctr"/>
            <a:r>
              <a:rPr lang="lv-LV" dirty="0"/>
              <a:t>Vēsturisko zemju plānam iesniegtie </a:t>
            </a:r>
            <a:r>
              <a:rPr lang="lv-LV" dirty="0" smtClean="0"/>
              <a:t>priekšlikumu piemēri</a:t>
            </a:r>
            <a:endParaRPr lang="lv-LV" dirty="0"/>
          </a:p>
        </p:txBody>
      </p:sp>
      <p:sp>
        <p:nvSpPr>
          <p:cNvPr id="3" name="Satura vietturis 2">
            <a:extLst>
              <a:ext uri="{FF2B5EF4-FFF2-40B4-BE49-F238E27FC236}">
                <a16:creationId xmlns:a16="http://schemas.microsoft.com/office/drawing/2014/main" id="{C6D08996-F2B5-4519-A397-EDA8F2E54FAB}"/>
              </a:ext>
            </a:extLst>
          </p:cNvPr>
          <p:cNvSpPr>
            <a:spLocks noGrp="1"/>
          </p:cNvSpPr>
          <p:nvPr>
            <p:ph idx="1"/>
          </p:nvPr>
        </p:nvSpPr>
        <p:spPr>
          <a:xfrm>
            <a:off x="1371600" y="1276350"/>
            <a:ext cx="7315200" cy="3867150"/>
          </a:xfrm>
        </p:spPr>
        <p:txBody>
          <a:bodyPr>
            <a:normAutofit fontScale="62500" lnSpcReduction="20000"/>
          </a:bodyPr>
          <a:lstStyle/>
          <a:p>
            <a:pPr lvl="0">
              <a:lnSpc>
                <a:spcPct val="110000"/>
              </a:lnSpc>
              <a:spcBef>
                <a:spcPts val="0"/>
              </a:spcBef>
              <a:spcAft>
                <a:spcPts val="1200"/>
              </a:spcAft>
            </a:pPr>
            <a:r>
              <a:rPr lang="lv-LV" sz="2400" b="1" dirty="0" smtClean="0">
                <a:solidFill>
                  <a:srgbClr val="C00000"/>
                </a:solidFill>
              </a:rPr>
              <a:t>TŪRISMS </a:t>
            </a:r>
            <a:r>
              <a:rPr lang="lv-LV" sz="2400" b="1" dirty="0">
                <a:solidFill>
                  <a:srgbClr val="C00000"/>
                </a:solidFill>
              </a:rPr>
              <a:t>UN </a:t>
            </a:r>
            <a:r>
              <a:rPr lang="lv-LV" sz="2400" b="1" dirty="0" smtClean="0">
                <a:solidFill>
                  <a:srgbClr val="C00000"/>
                </a:solidFill>
              </a:rPr>
              <a:t>UZŅĒMĒJDARBĪBA</a:t>
            </a:r>
          </a:p>
          <a:p>
            <a:pPr algn="just">
              <a:lnSpc>
                <a:spcPct val="120000"/>
              </a:lnSpc>
              <a:spcBef>
                <a:spcPts val="0"/>
              </a:spcBef>
              <a:spcAft>
                <a:spcPts val="600"/>
              </a:spcAft>
            </a:pPr>
            <a:r>
              <a:rPr lang="lv-LV" b="1" dirty="0" smtClean="0"/>
              <a:t>Valsts atbalsta instrumentu izveide Sēlijas iedzīvotāju uzņēmējdarbības </a:t>
            </a:r>
            <a:r>
              <a:rPr lang="lv-LV" dirty="0" smtClean="0"/>
              <a:t>un saimnieciskās darbības </a:t>
            </a:r>
            <a:r>
              <a:rPr lang="lv-LV" b="1" dirty="0" smtClean="0"/>
              <a:t>aktivizēšanai un veicināšanai</a:t>
            </a:r>
          </a:p>
          <a:p>
            <a:pPr>
              <a:lnSpc>
                <a:spcPct val="120000"/>
              </a:lnSpc>
              <a:spcBef>
                <a:spcPts val="0"/>
              </a:spcBef>
              <a:spcAft>
                <a:spcPts val="600"/>
              </a:spcAft>
            </a:pPr>
            <a:r>
              <a:rPr lang="lv-LV" b="1" dirty="0" smtClean="0"/>
              <a:t>Sēlijas </a:t>
            </a:r>
            <a:r>
              <a:rPr lang="lv-LV" b="1" dirty="0"/>
              <a:t>kā speciālās ekonomiskās zonas </a:t>
            </a:r>
            <a:r>
              <a:rPr lang="lv-LV" b="1" dirty="0" smtClean="0"/>
              <a:t>izveide</a:t>
            </a:r>
          </a:p>
          <a:p>
            <a:pPr>
              <a:lnSpc>
                <a:spcPct val="120000"/>
              </a:lnSpc>
              <a:spcBef>
                <a:spcPts val="0"/>
              </a:spcBef>
              <a:spcAft>
                <a:spcPts val="600"/>
              </a:spcAft>
            </a:pPr>
            <a:r>
              <a:rPr lang="lv-LV" b="1" dirty="0"/>
              <a:t>Latvijas Valsts </a:t>
            </a:r>
            <a:r>
              <a:rPr lang="lv-LV" b="1" dirty="0" smtClean="0"/>
              <a:t>mežu </a:t>
            </a:r>
            <a:r>
              <a:rPr lang="lv-LV" b="1" dirty="0"/>
              <a:t>peļņas procenta novirzīšana Sēlijas attīstībai</a:t>
            </a:r>
          </a:p>
          <a:p>
            <a:pPr algn="just">
              <a:lnSpc>
                <a:spcPct val="120000"/>
              </a:lnSpc>
              <a:spcBef>
                <a:spcPts val="0"/>
              </a:spcBef>
              <a:spcAft>
                <a:spcPts val="600"/>
              </a:spcAft>
            </a:pPr>
            <a:r>
              <a:rPr lang="lv-LV" b="1" dirty="0" smtClean="0"/>
              <a:t>Vēsturisko </a:t>
            </a:r>
            <a:r>
              <a:rPr lang="lv-LV" b="1" dirty="0"/>
              <a:t>zemju norādes </a:t>
            </a:r>
            <a:r>
              <a:rPr lang="lv-LV" b="1" dirty="0" smtClean="0"/>
              <a:t>zīmju izvietošana, </a:t>
            </a:r>
            <a:r>
              <a:rPr lang="lv-LV" dirty="0" smtClean="0"/>
              <a:t>tādējādi stiprinot vietējo iedzīvotāju pašapziņu un identitāti</a:t>
            </a:r>
          </a:p>
          <a:p>
            <a:pPr algn="just">
              <a:lnSpc>
                <a:spcPct val="120000"/>
              </a:lnSpc>
              <a:spcBef>
                <a:spcPts val="0"/>
              </a:spcBef>
              <a:spcAft>
                <a:spcPts val="600"/>
              </a:spcAft>
            </a:pPr>
            <a:r>
              <a:rPr lang="lv-LV" b="1" dirty="0" smtClean="0"/>
              <a:t>Kopīgas tūrisma attīstības stratēģijas izveide Sēlijas reģionā </a:t>
            </a:r>
            <a:r>
              <a:rPr lang="lv-LV" dirty="0" smtClean="0"/>
              <a:t>un atbalsts iniciatīvām, kas sekmē vietējo amatnieku, tūrisma pakalpojumu sniedzēju darbību (piemēram, jaunu, kopīgu (t.sk. tematisku) tūrisma maršrutu veidošana dažādām mērķauditorijām, Sēlijas kā vienota reģiona piedāvājuma iekļaušana www.latvia.travel.lv tūrisma kartēs un materiālos)</a:t>
            </a:r>
          </a:p>
          <a:p>
            <a:pPr>
              <a:lnSpc>
                <a:spcPct val="120000"/>
              </a:lnSpc>
              <a:spcBef>
                <a:spcPts val="0"/>
              </a:spcBef>
              <a:spcAft>
                <a:spcPts val="600"/>
              </a:spcAft>
            </a:pPr>
            <a:r>
              <a:rPr lang="lv-LV" b="1" dirty="0"/>
              <a:t>Sēlijas muzeju un privātu kolekciju ceļveža izveide un izdošana</a:t>
            </a:r>
          </a:p>
          <a:p>
            <a:pPr>
              <a:lnSpc>
                <a:spcPct val="120000"/>
              </a:lnSpc>
              <a:spcBef>
                <a:spcPts val="0"/>
              </a:spcBef>
              <a:spcAft>
                <a:spcPts val="600"/>
              </a:spcAft>
            </a:pPr>
            <a:r>
              <a:rPr lang="lv-LV" b="1" dirty="0" smtClean="0"/>
              <a:t>Nacionālā parka izveide Sēlijas īpaši aizsargājamās </a:t>
            </a:r>
            <a:r>
              <a:rPr lang="lv-LV" b="1" dirty="0"/>
              <a:t>dabas </a:t>
            </a:r>
            <a:r>
              <a:rPr lang="lv-LV" b="1" dirty="0" smtClean="0"/>
              <a:t>teritorijā </a:t>
            </a:r>
          </a:p>
          <a:p>
            <a:pPr>
              <a:lnSpc>
                <a:spcPct val="120000"/>
              </a:lnSpc>
              <a:spcBef>
                <a:spcPts val="0"/>
              </a:spcBef>
              <a:spcAft>
                <a:spcPts val="600"/>
              </a:spcAft>
            </a:pPr>
            <a:r>
              <a:rPr lang="lv-LV" b="1" dirty="0" smtClean="0"/>
              <a:t>Zalves skolas </a:t>
            </a:r>
            <a:r>
              <a:rPr lang="lv-LV" dirty="0" smtClean="0"/>
              <a:t>(</a:t>
            </a:r>
            <a:r>
              <a:rPr lang="lv-LV" dirty="0" err="1" smtClean="0"/>
              <a:t>Lielzalves</a:t>
            </a:r>
            <a:r>
              <a:rPr lang="lv-LV" dirty="0" smtClean="0"/>
              <a:t> muižu) </a:t>
            </a:r>
            <a:r>
              <a:rPr lang="lv-LV" b="1" dirty="0"/>
              <a:t>kā tūrisma </a:t>
            </a:r>
            <a:r>
              <a:rPr lang="lv-LV" b="1" dirty="0" smtClean="0"/>
              <a:t>objektu izveide</a:t>
            </a:r>
            <a:endParaRPr lang="lv-LV" b="1" dirty="0"/>
          </a:p>
        </p:txBody>
      </p:sp>
      <p:sp>
        <p:nvSpPr>
          <p:cNvPr id="4" name="Slaida numura vietturis 3">
            <a:extLst>
              <a:ext uri="{FF2B5EF4-FFF2-40B4-BE49-F238E27FC236}">
                <a16:creationId xmlns:a16="http://schemas.microsoft.com/office/drawing/2014/main" id="{7FE547D0-FE23-4202-9D06-7BD48A8F686D}"/>
              </a:ext>
            </a:extLst>
          </p:cNvPr>
          <p:cNvSpPr>
            <a:spLocks noGrp="1"/>
          </p:cNvSpPr>
          <p:nvPr>
            <p:ph type="sldNum" sz="quarter" idx="13"/>
          </p:nvPr>
        </p:nvSpPr>
        <p:spPr>
          <a:xfrm>
            <a:off x="8610600" y="4781550"/>
            <a:ext cx="381000" cy="228600"/>
          </a:xfrm>
        </p:spPr>
        <p:txBody>
          <a:bodyPr/>
          <a:lstStyle/>
          <a:p>
            <a:pPr>
              <a:defRPr/>
            </a:pPr>
            <a:fld id="{FB6BCA4D-2E23-422A-87E3-BF6857D92014}" type="slidenum">
              <a:rPr lang="en-US" smtClean="0"/>
              <a:pPr>
                <a:defRPr/>
              </a:pPr>
              <a:t>11</a:t>
            </a:fld>
            <a:endParaRPr lang="en-US" dirty="0"/>
          </a:p>
        </p:txBody>
      </p:sp>
    </p:spTree>
    <p:extLst>
      <p:ext uri="{BB962C8B-B14F-4D97-AF65-F5344CB8AC3E}">
        <p14:creationId xmlns:p14="http://schemas.microsoft.com/office/powerpoint/2010/main" val="129363448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A42171A3-3265-46C7-B790-BE24711CEB2B}"/>
              </a:ext>
            </a:extLst>
          </p:cNvPr>
          <p:cNvSpPr>
            <a:spLocks noGrp="1"/>
          </p:cNvSpPr>
          <p:nvPr>
            <p:ph type="title"/>
          </p:nvPr>
        </p:nvSpPr>
        <p:spPr/>
        <p:txBody>
          <a:bodyPr>
            <a:normAutofit fontScale="90000"/>
          </a:bodyPr>
          <a:lstStyle/>
          <a:p>
            <a:pPr algn="ctr"/>
            <a:r>
              <a:rPr lang="lv-LV" dirty="0"/>
              <a:t>Vēsturisko zemju plānam iesniegtie </a:t>
            </a:r>
            <a:r>
              <a:rPr lang="lv-LV" dirty="0" smtClean="0"/>
              <a:t>priekšlikumu piemēri</a:t>
            </a:r>
            <a:endParaRPr lang="lv-LV" dirty="0"/>
          </a:p>
        </p:txBody>
      </p:sp>
      <p:sp>
        <p:nvSpPr>
          <p:cNvPr id="3" name="Satura vietturis 2">
            <a:extLst>
              <a:ext uri="{FF2B5EF4-FFF2-40B4-BE49-F238E27FC236}">
                <a16:creationId xmlns:a16="http://schemas.microsoft.com/office/drawing/2014/main" id="{C5E1BD3B-ED91-4675-AB75-732843BD45BB}"/>
              </a:ext>
            </a:extLst>
          </p:cNvPr>
          <p:cNvSpPr>
            <a:spLocks noGrp="1"/>
          </p:cNvSpPr>
          <p:nvPr>
            <p:ph idx="1"/>
          </p:nvPr>
        </p:nvSpPr>
        <p:spPr>
          <a:xfrm>
            <a:off x="1371600" y="1200150"/>
            <a:ext cx="7315200" cy="3733800"/>
          </a:xfrm>
        </p:spPr>
        <p:txBody>
          <a:bodyPr>
            <a:normAutofit/>
          </a:bodyPr>
          <a:lstStyle/>
          <a:p>
            <a:pPr>
              <a:spcBef>
                <a:spcPts val="0"/>
              </a:spcBef>
              <a:spcAft>
                <a:spcPts val="1200"/>
              </a:spcAft>
            </a:pPr>
            <a:r>
              <a:rPr lang="lv-LV" sz="1800" b="1" dirty="0" smtClean="0">
                <a:solidFill>
                  <a:srgbClr val="C00000"/>
                </a:solidFill>
              </a:rPr>
              <a:t>PĒTNIECĪBA</a:t>
            </a:r>
            <a:endParaRPr lang="lv-LV" sz="1600" dirty="0"/>
          </a:p>
          <a:p>
            <a:pPr algn="just">
              <a:spcBef>
                <a:spcPts val="0"/>
              </a:spcBef>
              <a:spcAft>
                <a:spcPts val="1200"/>
              </a:spcAft>
            </a:pPr>
            <a:r>
              <a:rPr lang="lv-LV" sz="1500" dirty="0"/>
              <a:t>Jaunas </a:t>
            </a:r>
            <a:r>
              <a:rPr lang="lv-LV" sz="1500" b="1" dirty="0"/>
              <a:t>apakšprogrammas izveide Valsts pētījumu programmas ietvaros dažādu nozaru </a:t>
            </a:r>
            <a:r>
              <a:rPr lang="lv-LV" sz="1500" dirty="0"/>
              <a:t>(kultūras, ekonomikas, izglītības u.c.) </a:t>
            </a:r>
            <a:r>
              <a:rPr lang="lv-LV" sz="1500" b="1" dirty="0"/>
              <a:t>zinātniskiem pētījumiem par Sēlijas vēsturisko zemi</a:t>
            </a:r>
            <a:endParaRPr lang="lv-LV" sz="1500" dirty="0"/>
          </a:p>
          <a:p>
            <a:pPr lvl="0" algn="just">
              <a:spcBef>
                <a:spcPts val="0"/>
              </a:spcBef>
              <a:spcAft>
                <a:spcPts val="1200"/>
              </a:spcAft>
            </a:pPr>
            <a:r>
              <a:rPr lang="lv-LV" sz="1500" b="1" dirty="0" smtClean="0"/>
              <a:t>Sēlijas </a:t>
            </a:r>
            <a:r>
              <a:rPr lang="lv-LV" sz="1500" b="1" dirty="0"/>
              <a:t>centrālās muzeju krātuves izveide, </a:t>
            </a:r>
            <a:r>
              <a:rPr lang="lv-LV" sz="1500" dirty="0"/>
              <a:t>kas veiktu Sēlijas vēstures izpēti, </a:t>
            </a:r>
            <a:r>
              <a:rPr lang="lv-LV" sz="1500" dirty="0" smtClean="0"/>
              <a:t>sistematizēšanu</a:t>
            </a:r>
            <a:endParaRPr lang="lv-LV" sz="1500" dirty="0"/>
          </a:p>
          <a:p>
            <a:pPr algn="just">
              <a:spcBef>
                <a:spcPts val="0"/>
              </a:spcBef>
              <a:spcAft>
                <a:spcPts val="1200"/>
              </a:spcAft>
            </a:pPr>
            <a:r>
              <a:rPr lang="lv-LV" sz="1500" b="1" dirty="0"/>
              <a:t>Sēlijas centrālās bibliotēkas izveide, </a:t>
            </a:r>
            <a:r>
              <a:rPr lang="lv-LV" sz="1500" dirty="0"/>
              <a:t>Sēlijas </a:t>
            </a:r>
            <a:r>
              <a:rPr lang="lv-LV" sz="1500" dirty="0" smtClean="0"/>
              <a:t>kultūrvēstures </a:t>
            </a:r>
            <a:r>
              <a:rPr lang="lv-LV" sz="1500" dirty="0"/>
              <a:t>un </a:t>
            </a:r>
            <a:r>
              <a:rPr lang="lv-LV" sz="1500" dirty="0" smtClean="0"/>
              <a:t>identitātes attīstības sekmēšanai</a:t>
            </a:r>
            <a:endParaRPr lang="lv-LV" sz="1500" dirty="0"/>
          </a:p>
          <a:p>
            <a:pPr algn="just">
              <a:spcBef>
                <a:spcPts val="0"/>
              </a:spcBef>
              <a:spcAft>
                <a:spcPts val="1200"/>
              </a:spcAft>
            </a:pPr>
            <a:r>
              <a:rPr lang="lv-LV" sz="1500" b="1" dirty="0" smtClean="0"/>
              <a:t>Augšzemnieku </a:t>
            </a:r>
            <a:r>
              <a:rPr lang="lv-LV" sz="1500" b="1" dirty="0"/>
              <a:t>dialekta, </a:t>
            </a:r>
            <a:r>
              <a:rPr lang="lv-LV" sz="1500" b="1" dirty="0" err="1"/>
              <a:t>sēliskās</a:t>
            </a:r>
            <a:r>
              <a:rPr lang="lv-LV" sz="1500" b="1" dirty="0"/>
              <a:t> izloksnes </a:t>
            </a:r>
            <a:r>
              <a:rPr lang="lv-LV" sz="1500" b="1" dirty="0" smtClean="0"/>
              <a:t>vārdnīcas sastādīšana un izdošana</a:t>
            </a:r>
            <a:r>
              <a:rPr lang="lv-LV" sz="1500" dirty="0" smtClean="0"/>
              <a:t>, nodrošinot unikālās izloksnes saglabāšanu mūsdienās</a:t>
            </a:r>
            <a:endParaRPr lang="lv-LV" sz="1500" dirty="0"/>
          </a:p>
        </p:txBody>
      </p:sp>
      <p:sp>
        <p:nvSpPr>
          <p:cNvPr id="4" name="Slaida numura vietturis 3">
            <a:extLst>
              <a:ext uri="{FF2B5EF4-FFF2-40B4-BE49-F238E27FC236}">
                <a16:creationId xmlns:a16="http://schemas.microsoft.com/office/drawing/2014/main" id="{1777DE8C-35BF-45DF-9E64-2962A1DF345D}"/>
              </a:ext>
            </a:extLst>
          </p:cNvPr>
          <p:cNvSpPr>
            <a:spLocks noGrp="1"/>
          </p:cNvSpPr>
          <p:nvPr>
            <p:ph type="sldNum" sz="quarter" idx="13"/>
          </p:nvPr>
        </p:nvSpPr>
        <p:spPr>
          <a:xfrm>
            <a:off x="8610600" y="4781550"/>
            <a:ext cx="381000" cy="228600"/>
          </a:xfrm>
        </p:spPr>
        <p:txBody>
          <a:bodyPr/>
          <a:lstStyle/>
          <a:p>
            <a:pPr>
              <a:defRPr/>
            </a:pPr>
            <a:fld id="{FB6BCA4D-2E23-422A-87E3-BF6857D92014}" type="slidenum">
              <a:rPr lang="en-US" smtClean="0"/>
              <a:pPr>
                <a:defRPr/>
              </a:pPr>
              <a:t>12</a:t>
            </a:fld>
            <a:endParaRPr lang="en-US" dirty="0"/>
          </a:p>
        </p:txBody>
      </p:sp>
    </p:spTree>
    <p:extLst>
      <p:ext uri="{BB962C8B-B14F-4D97-AF65-F5344CB8AC3E}">
        <p14:creationId xmlns:p14="http://schemas.microsoft.com/office/powerpoint/2010/main" val="250768505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AA40E597-8512-4854-869F-EFE60072E6DD}"/>
              </a:ext>
            </a:extLst>
          </p:cNvPr>
          <p:cNvSpPr>
            <a:spLocks noGrp="1"/>
          </p:cNvSpPr>
          <p:nvPr>
            <p:ph type="title"/>
          </p:nvPr>
        </p:nvSpPr>
        <p:spPr/>
        <p:txBody>
          <a:bodyPr>
            <a:normAutofit fontScale="90000"/>
          </a:bodyPr>
          <a:lstStyle/>
          <a:p>
            <a:pPr algn="ctr"/>
            <a:r>
              <a:rPr lang="lv-LV" dirty="0"/>
              <a:t>Vēsturisko zemju plānam iesniegtie </a:t>
            </a:r>
            <a:r>
              <a:rPr lang="lv-LV" dirty="0" smtClean="0"/>
              <a:t>priekšlikumu piemēri</a:t>
            </a:r>
            <a:endParaRPr lang="lv-LV" dirty="0"/>
          </a:p>
        </p:txBody>
      </p:sp>
      <p:sp>
        <p:nvSpPr>
          <p:cNvPr id="3" name="Satura vietturis 2">
            <a:extLst>
              <a:ext uri="{FF2B5EF4-FFF2-40B4-BE49-F238E27FC236}">
                <a16:creationId xmlns:a16="http://schemas.microsoft.com/office/drawing/2014/main" id="{DD4FB0AB-9C47-42F4-AA35-F41766B4A304}"/>
              </a:ext>
            </a:extLst>
          </p:cNvPr>
          <p:cNvSpPr>
            <a:spLocks noGrp="1"/>
          </p:cNvSpPr>
          <p:nvPr>
            <p:ph idx="1"/>
          </p:nvPr>
        </p:nvSpPr>
        <p:spPr>
          <a:xfrm>
            <a:off x="1295400" y="1220355"/>
            <a:ext cx="7391400" cy="3810000"/>
          </a:xfrm>
        </p:spPr>
        <p:txBody>
          <a:bodyPr>
            <a:normAutofit/>
          </a:bodyPr>
          <a:lstStyle/>
          <a:p>
            <a:pPr>
              <a:spcBef>
                <a:spcPts val="0"/>
              </a:spcBef>
              <a:spcAft>
                <a:spcPts val="1200"/>
              </a:spcAft>
            </a:pPr>
            <a:r>
              <a:rPr lang="lv-LV" sz="1800" b="1" dirty="0">
                <a:solidFill>
                  <a:srgbClr val="C00000"/>
                </a:solidFill>
              </a:rPr>
              <a:t>KOPIENU KAPACITĀTE</a:t>
            </a:r>
            <a:endParaRPr lang="lv-LV" sz="1800" b="1" dirty="0">
              <a:solidFill>
                <a:schemeClr val="accent5">
                  <a:lumMod val="75000"/>
                </a:schemeClr>
              </a:solidFill>
            </a:endParaRPr>
          </a:p>
          <a:p>
            <a:pPr algn="just">
              <a:spcBef>
                <a:spcPts val="0"/>
              </a:spcBef>
              <a:spcAft>
                <a:spcPts val="1200"/>
              </a:spcAft>
            </a:pPr>
            <a:r>
              <a:rPr lang="lv-LV" sz="1400" b="1" dirty="0" smtClean="0"/>
              <a:t>Vienotas Sēlijas </a:t>
            </a:r>
            <a:r>
              <a:rPr lang="lv-LV" sz="1400" b="1" dirty="0"/>
              <a:t>mediju platformas </a:t>
            </a:r>
            <a:r>
              <a:rPr lang="lv-LV" sz="1400" b="1" dirty="0" smtClean="0"/>
              <a:t>izveide</a:t>
            </a:r>
            <a:r>
              <a:rPr lang="lv-LV" sz="1400" dirty="0" smtClean="0"/>
              <a:t> lokālās pašapziņas un valstiskās </a:t>
            </a:r>
            <a:r>
              <a:rPr lang="lv-LV" sz="1400" dirty="0"/>
              <a:t>piederības </a:t>
            </a:r>
            <a:r>
              <a:rPr lang="lv-LV" sz="1400" dirty="0" smtClean="0"/>
              <a:t>apziņas stiprināšanai un reģionā aktuālās informācijas pieejamības nodrošināšanai</a:t>
            </a:r>
            <a:endParaRPr lang="lv-LV" sz="1400" b="1" dirty="0" smtClean="0"/>
          </a:p>
          <a:p>
            <a:pPr algn="just">
              <a:spcBef>
                <a:spcPts val="0"/>
              </a:spcBef>
              <a:spcAft>
                <a:spcPts val="1200"/>
              </a:spcAft>
            </a:pPr>
            <a:r>
              <a:rPr lang="lv-LV" sz="1400" b="1" dirty="0" smtClean="0"/>
              <a:t>Atbalsts vietējās kopienas kapacitātes stiprināšanai Sēlijā </a:t>
            </a:r>
            <a:r>
              <a:rPr lang="lv-LV" sz="1400" dirty="0" smtClean="0"/>
              <a:t>– valsts atbalsts mazām lauku kopienām identitātes kopšanai un nostiprināšanai, kopienas iniciatīvu īstenošanai, vietējo novada vērtību saglabāšanai nākamajām paaudzēm, vēsturisko ēku glābšanai, tradicionālās apbūves elementu atjaunošanai, kā arī novadpētniecības materiālu, tradicionālo rokdarbu rakstu </a:t>
            </a:r>
            <a:r>
              <a:rPr lang="lv-LV" sz="1400" dirty="0" err="1" smtClean="0"/>
              <a:t>digitalizācijai</a:t>
            </a:r>
            <a:endParaRPr lang="lv-LV" sz="1400" dirty="0" smtClean="0"/>
          </a:p>
          <a:p>
            <a:pPr algn="just">
              <a:spcBef>
                <a:spcPts val="0"/>
              </a:spcBef>
              <a:spcAft>
                <a:spcPts val="1200"/>
              </a:spcAft>
            </a:pPr>
            <a:r>
              <a:rPr lang="lv-LV" sz="1400" b="1" dirty="0"/>
              <a:t>Sēlijas mazpilsētu tīkla atbalsta programmas </a:t>
            </a:r>
            <a:r>
              <a:rPr lang="lv-LV" sz="1400" b="1" dirty="0" smtClean="0"/>
              <a:t>izveide </a:t>
            </a:r>
            <a:r>
              <a:rPr lang="lv-LV" sz="1400" dirty="0" smtClean="0"/>
              <a:t>mazpilsētu </a:t>
            </a:r>
            <a:r>
              <a:rPr lang="lv-LV" sz="1400" dirty="0"/>
              <a:t>kopienu un biedrību kapacitātes </a:t>
            </a:r>
            <a:r>
              <a:rPr lang="lv-LV" sz="1400" dirty="0" smtClean="0"/>
              <a:t>celšanai</a:t>
            </a:r>
          </a:p>
        </p:txBody>
      </p:sp>
      <p:sp>
        <p:nvSpPr>
          <p:cNvPr id="4" name="Slaida numura vietturis 3">
            <a:extLst>
              <a:ext uri="{FF2B5EF4-FFF2-40B4-BE49-F238E27FC236}">
                <a16:creationId xmlns:a16="http://schemas.microsoft.com/office/drawing/2014/main" id="{CCF447D8-FC5F-454A-BF25-7D8557D304F8}"/>
              </a:ext>
            </a:extLst>
          </p:cNvPr>
          <p:cNvSpPr>
            <a:spLocks noGrp="1"/>
          </p:cNvSpPr>
          <p:nvPr>
            <p:ph type="sldNum" sz="quarter" idx="13"/>
          </p:nvPr>
        </p:nvSpPr>
        <p:spPr>
          <a:xfrm>
            <a:off x="8610600" y="4781550"/>
            <a:ext cx="381000" cy="228600"/>
          </a:xfrm>
        </p:spPr>
        <p:txBody>
          <a:bodyPr/>
          <a:lstStyle/>
          <a:p>
            <a:pPr>
              <a:defRPr/>
            </a:pPr>
            <a:fld id="{FB6BCA4D-2E23-422A-87E3-BF6857D92014}" type="slidenum">
              <a:rPr lang="en-US" smtClean="0"/>
              <a:pPr>
                <a:defRPr/>
              </a:pPr>
              <a:t>13</a:t>
            </a:fld>
            <a:endParaRPr lang="en-US" dirty="0"/>
          </a:p>
        </p:txBody>
      </p:sp>
    </p:spTree>
    <p:extLst>
      <p:ext uri="{BB962C8B-B14F-4D97-AF65-F5344CB8AC3E}">
        <p14:creationId xmlns:p14="http://schemas.microsoft.com/office/powerpoint/2010/main" val="108517002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A42171A3-3265-46C7-B790-BE24711CEB2B}"/>
              </a:ext>
            </a:extLst>
          </p:cNvPr>
          <p:cNvSpPr>
            <a:spLocks noGrp="1"/>
          </p:cNvSpPr>
          <p:nvPr>
            <p:ph type="title"/>
          </p:nvPr>
        </p:nvSpPr>
        <p:spPr/>
        <p:txBody>
          <a:bodyPr>
            <a:normAutofit fontScale="90000"/>
          </a:bodyPr>
          <a:lstStyle/>
          <a:p>
            <a:pPr algn="ctr"/>
            <a:r>
              <a:rPr lang="lv-LV" dirty="0"/>
              <a:t>Vēsturisko zemju plānam iesniegtie </a:t>
            </a:r>
            <a:r>
              <a:rPr lang="lv-LV" dirty="0" smtClean="0"/>
              <a:t>priekšlikumu piemēri</a:t>
            </a:r>
            <a:endParaRPr lang="lv-LV" dirty="0"/>
          </a:p>
        </p:txBody>
      </p:sp>
      <p:sp>
        <p:nvSpPr>
          <p:cNvPr id="3" name="Satura vietturis 2">
            <a:extLst>
              <a:ext uri="{FF2B5EF4-FFF2-40B4-BE49-F238E27FC236}">
                <a16:creationId xmlns:a16="http://schemas.microsoft.com/office/drawing/2014/main" id="{C5E1BD3B-ED91-4675-AB75-732843BD45BB}"/>
              </a:ext>
            </a:extLst>
          </p:cNvPr>
          <p:cNvSpPr>
            <a:spLocks noGrp="1"/>
          </p:cNvSpPr>
          <p:nvPr>
            <p:ph idx="1"/>
          </p:nvPr>
        </p:nvSpPr>
        <p:spPr>
          <a:xfrm>
            <a:off x="1447800" y="1200150"/>
            <a:ext cx="7239000" cy="3733800"/>
          </a:xfrm>
        </p:spPr>
        <p:txBody>
          <a:bodyPr>
            <a:normAutofit/>
          </a:bodyPr>
          <a:lstStyle/>
          <a:p>
            <a:pPr>
              <a:spcBef>
                <a:spcPts val="0"/>
              </a:spcBef>
              <a:spcAft>
                <a:spcPts val="1200"/>
              </a:spcAft>
            </a:pPr>
            <a:r>
              <a:rPr lang="lv-LV" sz="1800" b="1" dirty="0" smtClean="0">
                <a:solidFill>
                  <a:srgbClr val="C00000"/>
                </a:solidFill>
              </a:rPr>
              <a:t>IZGLĪTĪBA</a:t>
            </a:r>
            <a:endParaRPr lang="lv-LV" sz="1800" b="1" dirty="0">
              <a:solidFill>
                <a:srgbClr val="C00000"/>
              </a:solidFill>
            </a:endParaRPr>
          </a:p>
          <a:p>
            <a:pPr algn="just">
              <a:spcBef>
                <a:spcPts val="0"/>
              </a:spcBef>
              <a:spcAft>
                <a:spcPts val="1200"/>
              </a:spcAft>
            </a:pPr>
            <a:r>
              <a:rPr lang="lv-LV" sz="1600" b="1" dirty="0"/>
              <a:t>Sēlijas novada mācības stundas </a:t>
            </a:r>
            <a:r>
              <a:rPr lang="lv-LV" sz="1600" dirty="0"/>
              <a:t>skolās (mācību programmas vadlīniju izstrāde vismaz sākumskolas, pamatskolas līmenī) –skolēnu iepazīstināšana ar vietējo kultūru, izloksni, identitāti, etnisko daudzveidību, vēsturi, personībām un vērtībām</a:t>
            </a:r>
          </a:p>
          <a:p>
            <a:pPr algn="just">
              <a:spcBef>
                <a:spcPts val="0"/>
              </a:spcBef>
              <a:spcAft>
                <a:spcPts val="1200"/>
              </a:spcAft>
            </a:pPr>
            <a:r>
              <a:rPr lang="lv-LV" sz="1600" b="1" dirty="0" smtClean="0"/>
              <a:t>Sēlijas </a:t>
            </a:r>
            <a:r>
              <a:rPr lang="lv-LV" sz="1600" b="1" dirty="0"/>
              <a:t>skolu saglabāšana</a:t>
            </a:r>
            <a:r>
              <a:rPr lang="lv-LV" sz="1600" dirty="0"/>
              <a:t>, nosakot skolēnu skaitu atbilstoši ES ārējo robežu </a:t>
            </a:r>
            <a:r>
              <a:rPr lang="lv-LV" sz="1600" dirty="0" smtClean="0"/>
              <a:t>skolām</a:t>
            </a:r>
            <a:endParaRPr lang="lv-LV" sz="1600" dirty="0"/>
          </a:p>
        </p:txBody>
      </p:sp>
      <p:sp>
        <p:nvSpPr>
          <p:cNvPr id="4" name="Slaida numura vietturis 3">
            <a:extLst>
              <a:ext uri="{FF2B5EF4-FFF2-40B4-BE49-F238E27FC236}">
                <a16:creationId xmlns:a16="http://schemas.microsoft.com/office/drawing/2014/main" id="{1777DE8C-35BF-45DF-9E64-2962A1DF345D}"/>
              </a:ext>
            </a:extLst>
          </p:cNvPr>
          <p:cNvSpPr>
            <a:spLocks noGrp="1"/>
          </p:cNvSpPr>
          <p:nvPr>
            <p:ph type="sldNum" sz="quarter" idx="13"/>
          </p:nvPr>
        </p:nvSpPr>
        <p:spPr>
          <a:xfrm>
            <a:off x="8610600" y="4781550"/>
            <a:ext cx="381000" cy="228600"/>
          </a:xfrm>
        </p:spPr>
        <p:txBody>
          <a:bodyPr/>
          <a:lstStyle/>
          <a:p>
            <a:pPr>
              <a:defRPr/>
            </a:pPr>
            <a:fld id="{FB6BCA4D-2E23-422A-87E3-BF6857D92014}" type="slidenum">
              <a:rPr lang="en-US" smtClean="0"/>
              <a:pPr>
                <a:defRPr/>
              </a:pPr>
              <a:t>14</a:t>
            </a:fld>
            <a:endParaRPr lang="en-US" dirty="0"/>
          </a:p>
        </p:txBody>
      </p:sp>
    </p:spTree>
    <p:extLst>
      <p:ext uri="{BB962C8B-B14F-4D97-AF65-F5344CB8AC3E}">
        <p14:creationId xmlns:p14="http://schemas.microsoft.com/office/powerpoint/2010/main" val="119476768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5B1119F0-BF8C-4A52-A33A-F33DF4B09CDA}"/>
              </a:ext>
            </a:extLst>
          </p:cNvPr>
          <p:cNvSpPr>
            <a:spLocks noGrp="1"/>
          </p:cNvSpPr>
          <p:nvPr>
            <p:ph type="title"/>
          </p:nvPr>
        </p:nvSpPr>
        <p:spPr/>
        <p:txBody>
          <a:bodyPr>
            <a:normAutofit fontScale="90000"/>
          </a:bodyPr>
          <a:lstStyle/>
          <a:p>
            <a:pPr algn="ctr"/>
            <a:r>
              <a:rPr lang="lv-LV" dirty="0"/>
              <a:t>Vēsturisko zemju plānam iesniegtie </a:t>
            </a:r>
            <a:r>
              <a:rPr lang="lv-LV" dirty="0" smtClean="0"/>
              <a:t>priekšlikumu piemēri</a:t>
            </a:r>
            <a:endParaRPr lang="lv-LV" dirty="0"/>
          </a:p>
        </p:txBody>
      </p:sp>
      <p:sp>
        <p:nvSpPr>
          <p:cNvPr id="3" name="Satura vietturis 2">
            <a:extLst>
              <a:ext uri="{FF2B5EF4-FFF2-40B4-BE49-F238E27FC236}">
                <a16:creationId xmlns:a16="http://schemas.microsoft.com/office/drawing/2014/main" id="{3FF4FC46-F763-4E12-80FC-55C6F868F089}"/>
              </a:ext>
            </a:extLst>
          </p:cNvPr>
          <p:cNvSpPr>
            <a:spLocks noGrp="1"/>
          </p:cNvSpPr>
          <p:nvPr>
            <p:ph idx="1"/>
          </p:nvPr>
        </p:nvSpPr>
        <p:spPr>
          <a:xfrm>
            <a:off x="1524000" y="1276350"/>
            <a:ext cx="7162800" cy="3733800"/>
          </a:xfrm>
        </p:spPr>
        <p:txBody>
          <a:bodyPr>
            <a:noAutofit/>
          </a:bodyPr>
          <a:lstStyle/>
          <a:p>
            <a:pPr>
              <a:spcBef>
                <a:spcPts val="0"/>
              </a:spcBef>
              <a:spcAft>
                <a:spcPts val="1200"/>
              </a:spcAft>
            </a:pPr>
            <a:r>
              <a:rPr lang="lv-LV" sz="1800" b="1" dirty="0">
                <a:solidFill>
                  <a:srgbClr val="C00000"/>
                </a:solidFill>
              </a:rPr>
              <a:t>CITA </a:t>
            </a:r>
            <a:r>
              <a:rPr lang="lv-LV" sz="1800" b="1" dirty="0" smtClean="0">
                <a:solidFill>
                  <a:srgbClr val="C00000"/>
                </a:solidFill>
              </a:rPr>
              <a:t>JOMA</a:t>
            </a:r>
            <a:endParaRPr lang="lv-LV" sz="700" b="1" dirty="0" smtClean="0">
              <a:solidFill>
                <a:srgbClr val="C00000"/>
              </a:solidFill>
            </a:endParaRPr>
          </a:p>
          <a:p>
            <a:pPr lvl="0" algn="just">
              <a:spcBef>
                <a:spcPts val="0"/>
              </a:spcBef>
              <a:spcAft>
                <a:spcPts val="1200"/>
              </a:spcAft>
            </a:pPr>
            <a:r>
              <a:rPr lang="lv-LV" sz="1400" b="1" dirty="0" smtClean="0"/>
              <a:t>Sēlijas </a:t>
            </a:r>
            <a:r>
              <a:rPr lang="lv-LV" sz="1400" b="1" dirty="0"/>
              <a:t>reģiona attīstības stratēģiju izstrāde </a:t>
            </a:r>
            <a:r>
              <a:rPr lang="lv-LV" sz="1400" dirty="0"/>
              <a:t>(organizāciju kartēšana, reģiona dažādības apzināšana, rīcības plāns reģiona attīstībai un īstenojamie projekti, atbildību definēšana</a:t>
            </a:r>
            <a:r>
              <a:rPr lang="lv-LV" sz="1400" dirty="0" smtClean="0"/>
              <a:t>)</a:t>
            </a:r>
            <a:endParaRPr lang="lv-LV" sz="1400" dirty="0"/>
          </a:p>
          <a:p>
            <a:pPr lvl="0" algn="just">
              <a:spcBef>
                <a:spcPts val="0"/>
              </a:spcBef>
              <a:spcAft>
                <a:spcPts val="1200"/>
              </a:spcAft>
            </a:pPr>
            <a:r>
              <a:rPr lang="lv-LV" sz="1400" b="1" dirty="0" smtClean="0"/>
              <a:t>Sēlijas </a:t>
            </a:r>
            <a:r>
              <a:rPr lang="lv-LV" sz="1400" b="1" dirty="0"/>
              <a:t>plānošanas </a:t>
            </a:r>
            <a:r>
              <a:rPr lang="lv-LV" sz="1400" b="1" dirty="0" smtClean="0"/>
              <a:t>reģiona izveide</a:t>
            </a:r>
            <a:r>
              <a:rPr lang="lv-LV" sz="1400" dirty="0" smtClean="0"/>
              <a:t> (t.sk. ierosinājumi izveidot Zemgales plānošanas reģionā </a:t>
            </a:r>
            <a:r>
              <a:rPr lang="lv-LV" sz="1400" dirty="0"/>
              <a:t>Sēlijas </a:t>
            </a:r>
            <a:r>
              <a:rPr lang="lv-LV" sz="1400" dirty="0" smtClean="0"/>
              <a:t>struktūrvienību)</a:t>
            </a:r>
          </a:p>
          <a:p>
            <a:pPr algn="just">
              <a:spcBef>
                <a:spcPts val="0"/>
              </a:spcBef>
              <a:spcAft>
                <a:spcPts val="1200"/>
              </a:spcAft>
            </a:pPr>
            <a:r>
              <a:rPr lang="lv-LV" sz="1400" b="1" dirty="0" smtClean="0"/>
              <a:t>Skatu torņa izveide Strūves </a:t>
            </a:r>
            <a:r>
              <a:rPr lang="lv-LV" sz="1400" b="1" dirty="0"/>
              <a:t>ģeodēziskā loka </a:t>
            </a:r>
            <a:r>
              <a:rPr lang="lv-LV" sz="1400" b="1" dirty="0" smtClean="0"/>
              <a:t>punktā ,,</a:t>
            </a:r>
            <a:r>
              <a:rPr lang="lv-LV" sz="1400" b="1" dirty="0" err="1" smtClean="0"/>
              <a:t>Bristen</a:t>
            </a:r>
            <a:r>
              <a:rPr lang="lv-LV" sz="1400" b="1" dirty="0" smtClean="0"/>
              <a:t>’’</a:t>
            </a:r>
          </a:p>
          <a:p>
            <a:pPr algn="just">
              <a:spcBef>
                <a:spcPts val="0"/>
              </a:spcBef>
              <a:spcAft>
                <a:spcPts val="1200"/>
              </a:spcAft>
            </a:pPr>
            <a:r>
              <a:rPr lang="lv-LV" sz="1400" b="1" dirty="0" smtClean="0"/>
              <a:t>Valsts pārvaldes iestāžu saglabāšana Sēlijas reģionā</a:t>
            </a:r>
          </a:p>
          <a:p>
            <a:pPr algn="just">
              <a:spcBef>
                <a:spcPts val="0"/>
              </a:spcBef>
              <a:spcAft>
                <a:spcPts val="1200"/>
              </a:spcAft>
            </a:pPr>
            <a:r>
              <a:rPr lang="lv-LV" sz="1400" dirty="0" smtClean="0"/>
              <a:t>Vārda </a:t>
            </a:r>
            <a:r>
              <a:rPr lang="lv-LV" sz="1400" b="1" dirty="0" smtClean="0"/>
              <a:t>,,Sēlija’’ iekļaušana un atspoguļošana reģionā esošo valsts pārvaldes iestāžu nosaukumos</a:t>
            </a:r>
            <a:endParaRPr lang="lv-LV" sz="1400" b="1" dirty="0"/>
          </a:p>
        </p:txBody>
      </p:sp>
      <p:sp>
        <p:nvSpPr>
          <p:cNvPr id="4" name="Slaida numura vietturis 3">
            <a:extLst>
              <a:ext uri="{FF2B5EF4-FFF2-40B4-BE49-F238E27FC236}">
                <a16:creationId xmlns:a16="http://schemas.microsoft.com/office/drawing/2014/main" id="{28CAD42E-518D-42D0-8546-43E48F72DDEF}"/>
              </a:ext>
            </a:extLst>
          </p:cNvPr>
          <p:cNvSpPr>
            <a:spLocks noGrp="1"/>
          </p:cNvSpPr>
          <p:nvPr>
            <p:ph type="sldNum" sz="quarter" idx="13"/>
          </p:nvPr>
        </p:nvSpPr>
        <p:spPr>
          <a:xfrm>
            <a:off x="8610600" y="4781550"/>
            <a:ext cx="381000" cy="228600"/>
          </a:xfrm>
        </p:spPr>
        <p:txBody>
          <a:bodyPr/>
          <a:lstStyle/>
          <a:p>
            <a:pPr>
              <a:defRPr/>
            </a:pPr>
            <a:fld id="{FB6BCA4D-2E23-422A-87E3-BF6857D92014}" type="slidenum">
              <a:rPr lang="en-US" smtClean="0"/>
              <a:pPr>
                <a:defRPr/>
              </a:pPr>
              <a:t>15</a:t>
            </a:fld>
            <a:endParaRPr lang="en-US" dirty="0"/>
          </a:p>
        </p:txBody>
      </p:sp>
    </p:spTree>
    <p:extLst>
      <p:ext uri="{BB962C8B-B14F-4D97-AF65-F5344CB8AC3E}">
        <p14:creationId xmlns:p14="http://schemas.microsoft.com/office/powerpoint/2010/main" val="72108943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title"/>
          </p:nvPr>
        </p:nvSpPr>
        <p:spPr/>
        <p:txBody>
          <a:bodyPr/>
          <a:lstStyle/>
          <a:p>
            <a:r>
              <a:rPr lang="lv-LV" dirty="0"/>
              <a:t>Paldies!</a:t>
            </a:r>
          </a:p>
        </p:txBody>
      </p:sp>
      <p:sp>
        <p:nvSpPr>
          <p:cNvPr id="3" name="Teksta vietturis 2"/>
          <p:cNvSpPr>
            <a:spLocks noGrp="1"/>
          </p:cNvSpPr>
          <p:nvPr>
            <p:ph type="body" sz="quarter" idx="10"/>
          </p:nvPr>
        </p:nvSpPr>
        <p:spPr>
          <a:xfrm>
            <a:off x="685800" y="3257550"/>
            <a:ext cx="7772400" cy="1295400"/>
          </a:xfrm>
        </p:spPr>
        <p:txBody>
          <a:bodyPr>
            <a:normAutofit/>
          </a:bodyPr>
          <a:lstStyle/>
          <a:p>
            <a:endParaRPr lang="lv-LV" dirty="0"/>
          </a:p>
          <a:p>
            <a:r>
              <a:rPr lang="lv-LV" b="1" dirty="0"/>
              <a:t>Anketa pieejama: </a:t>
            </a:r>
            <a:r>
              <a:rPr lang="lv-LV" u="sng" dirty="0">
                <a:hlinkClick r:id="rId2"/>
              </a:rPr>
              <a:t>https://ieej.lv/Ideju-Talka</a:t>
            </a:r>
            <a:endParaRPr lang="lv-LV" u="sng" dirty="0"/>
          </a:p>
          <a:p>
            <a:endParaRPr lang="lv-LV" dirty="0"/>
          </a:p>
          <a:p>
            <a:r>
              <a:rPr lang="lv-LV" dirty="0"/>
              <a:t>Priekšlikumu iesniegšana pagarināta </a:t>
            </a:r>
            <a:r>
              <a:rPr lang="lv-LV" b="1" u="sng" dirty="0"/>
              <a:t>līdz </a:t>
            </a:r>
            <a:r>
              <a:rPr lang="lv-LV" b="1" u="sng" dirty="0" err="1" smtClean="0"/>
              <a:t>2022.gada</a:t>
            </a:r>
            <a:r>
              <a:rPr lang="lv-LV" b="1" u="sng" dirty="0" smtClean="0"/>
              <a:t> 31</a:t>
            </a:r>
            <a:r>
              <a:rPr lang="lv-LV" b="1" u="sng" dirty="0"/>
              <a:t>. </a:t>
            </a:r>
            <a:r>
              <a:rPr lang="lv-LV" b="1" u="sng" dirty="0" smtClean="0"/>
              <a:t>janvārim</a:t>
            </a:r>
            <a:endParaRPr lang="lv-LV"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33DCB0FA-9E92-4CA0-8D72-A60F038B2F16}"/>
              </a:ext>
            </a:extLst>
          </p:cNvPr>
          <p:cNvSpPr>
            <a:spLocks noGrp="1"/>
          </p:cNvSpPr>
          <p:nvPr>
            <p:ph type="title"/>
          </p:nvPr>
        </p:nvSpPr>
        <p:spPr>
          <a:xfrm>
            <a:off x="1828800" y="285750"/>
            <a:ext cx="6858000" cy="609600"/>
          </a:xfrm>
        </p:spPr>
        <p:txBody>
          <a:bodyPr>
            <a:normAutofit fontScale="90000"/>
          </a:bodyPr>
          <a:lstStyle/>
          <a:p>
            <a:pPr algn="ctr"/>
            <a:r>
              <a:rPr lang="lv-LV" dirty="0"/>
              <a:t>Latviešu vēsturisko zemju likuma mērķis</a:t>
            </a:r>
          </a:p>
        </p:txBody>
      </p:sp>
      <p:sp>
        <p:nvSpPr>
          <p:cNvPr id="3" name="Satura vietturis 2">
            <a:extLst>
              <a:ext uri="{FF2B5EF4-FFF2-40B4-BE49-F238E27FC236}">
                <a16:creationId xmlns:a16="http://schemas.microsoft.com/office/drawing/2014/main" id="{BF204E61-6279-4DD5-A474-A301DC6D6D84}"/>
              </a:ext>
            </a:extLst>
          </p:cNvPr>
          <p:cNvSpPr>
            <a:spLocks noGrp="1"/>
          </p:cNvSpPr>
          <p:nvPr>
            <p:ph idx="1"/>
          </p:nvPr>
        </p:nvSpPr>
        <p:spPr>
          <a:xfrm>
            <a:off x="1143000" y="1276350"/>
            <a:ext cx="7315200" cy="3429000"/>
          </a:xfrm>
        </p:spPr>
        <p:txBody>
          <a:bodyPr>
            <a:normAutofit fontScale="92500" lnSpcReduction="20000"/>
          </a:bodyPr>
          <a:lstStyle/>
          <a:p>
            <a:pPr algn="just"/>
            <a:r>
              <a:rPr lang="lv-LV" b="1" dirty="0">
                <a:solidFill>
                  <a:srgbClr val="C00000"/>
                </a:solidFill>
              </a:rPr>
              <a:t>Likuma mērķis ir:</a:t>
            </a:r>
            <a:endParaRPr lang="lv-LV" dirty="0"/>
          </a:p>
          <a:p>
            <a:pPr marL="457200" indent="-457200" algn="just">
              <a:buAutoNum type="arabicParenR"/>
            </a:pPr>
            <a:r>
              <a:rPr lang="lv-LV" dirty="0"/>
              <a:t>veicināt latviešu vēsturisko zemju iedzīvotāju kopējo apziņu, identitāti un piederību Latvijai;</a:t>
            </a:r>
          </a:p>
          <a:p>
            <a:pPr marL="457200" indent="-457200" algn="just">
              <a:buAutoNum type="arabicParenR"/>
            </a:pPr>
            <a:r>
              <a:rPr lang="lv-LV" dirty="0"/>
              <a:t>garantēt latviešu vēsturisko zemju kultūrvēsturiskās vides un </a:t>
            </a:r>
            <a:r>
              <a:rPr lang="lv-LV" dirty="0" err="1"/>
              <a:t>kultūrtelpu</a:t>
            </a:r>
            <a:r>
              <a:rPr lang="lv-LV" dirty="0"/>
              <a:t> saglabāšanu un ilgtspējīgu attīstību.</a:t>
            </a:r>
          </a:p>
          <a:p>
            <a:pPr marL="457200" indent="-457200" algn="just">
              <a:buAutoNum type="arabicParenR"/>
            </a:pPr>
            <a:endParaRPr lang="lv-LV" dirty="0"/>
          </a:p>
          <a:p>
            <a:pPr algn="just"/>
            <a:r>
              <a:rPr lang="lv-LV" b="1" dirty="0"/>
              <a:t>Likuma īstenošanai tiek izstrādāts </a:t>
            </a:r>
            <a:r>
              <a:rPr lang="lv-LV" b="1" dirty="0">
                <a:solidFill>
                  <a:srgbClr val="C00000"/>
                </a:solidFill>
              </a:rPr>
              <a:t>Latviešu vēsturisko zemju un </a:t>
            </a:r>
            <a:r>
              <a:rPr lang="lv-LV" b="1" dirty="0" err="1">
                <a:solidFill>
                  <a:srgbClr val="C00000"/>
                </a:solidFill>
              </a:rPr>
              <a:t>kultūrtelpu</a:t>
            </a:r>
            <a:r>
              <a:rPr lang="lv-LV" b="1" dirty="0">
                <a:solidFill>
                  <a:srgbClr val="C00000"/>
                </a:solidFill>
              </a:rPr>
              <a:t> attīstības plāns, </a:t>
            </a:r>
            <a:r>
              <a:rPr lang="lv-LV" b="1" dirty="0" smtClean="0">
                <a:solidFill>
                  <a:srgbClr val="C00000"/>
                </a:solidFill>
              </a:rPr>
              <a:t>Latviešu </a:t>
            </a:r>
            <a:r>
              <a:rPr lang="lv-LV" b="1" dirty="0">
                <a:solidFill>
                  <a:srgbClr val="C00000"/>
                </a:solidFill>
              </a:rPr>
              <a:t>vēsturisko zemju attīstības </a:t>
            </a:r>
            <a:r>
              <a:rPr lang="lv-LV" b="1" dirty="0" smtClean="0">
                <a:solidFill>
                  <a:srgbClr val="C00000"/>
                </a:solidFill>
              </a:rPr>
              <a:t>padome to saskaņo virzībai uz Ministru kabinetu (apstiprināšanai).</a:t>
            </a:r>
            <a:endParaRPr lang="lv-LV" b="1" dirty="0"/>
          </a:p>
        </p:txBody>
      </p:sp>
      <p:sp>
        <p:nvSpPr>
          <p:cNvPr id="4" name="Slaida numura vietturis 3">
            <a:extLst>
              <a:ext uri="{FF2B5EF4-FFF2-40B4-BE49-F238E27FC236}">
                <a16:creationId xmlns:a16="http://schemas.microsoft.com/office/drawing/2014/main" id="{FDCDBBEC-07F6-4849-BAE8-D12ABC3A4ACC}"/>
              </a:ext>
            </a:extLst>
          </p:cNvPr>
          <p:cNvSpPr>
            <a:spLocks noGrp="1"/>
          </p:cNvSpPr>
          <p:nvPr>
            <p:ph type="sldNum" sz="quarter" idx="13"/>
          </p:nvPr>
        </p:nvSpPr>
        <p:spPr/>
        <p:txBody>
          <a:bodyPr/>
          <a:lstStyle/>
          <a:p>
            <a:pPr>
              <a:defRPr/>
            </a:pPr>
            <a:fld id="{FB6BCA4D-2E23-422A-87E3-BF6857D92014}" type="slidenum">
              <a:rPr lang="en-US" smtClean="0"/>
              <a:pPr>
                <a:defRPr/>
              </a:pPr>
              <a:t>2</a:t>
            </a:fld>
            <a:endParaRPr lang="en-US" dirty="0"/>
          </a:p>
        </p:txBody>
      </p:sp>
    </p:spTree>
    <p:extLst>
      <p:ext uri="{BB962C8B-B14F-4D97-AF65-F5344CB8AC3E}">
        <p14:creationId xmlns:p14="http://schemas.microsoft.com/office/powerpoint/2010/main" val="45249677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33DCB0FA-9E92-4CA0-8D72-A60F038B2F16}"/>
              </a:ext>
            </a:extLst>
          </p:cNvPr>
          <p:cNvSpPr>
            <a:spLocks noGrp="1"/>
          </p:cNvSpPr>
          <p:nvPr>
            <p:ph type="title"/>
          </p:nvPr>
        </p:nvSpPr>
        <p:spPr>
          <a:xfrm>
            <a:off x="1828800" y="285750"/>
            <a:ext cx="6858000" cy="609600"/>
          </a:xfrm>
        </p:spPr>
        <p:txBody>
          <a:bodyPr>
            <a:normAutofit fontScale="90000"/>
          </a:bodyPr>
          <a:lstStyle/>
          <a:p>
            <a:pPr algn="ctr"/>
            <a:r>
              <a:rPr lang="lv-LV" dirty="0"/>
              <a:t>Latviešu vēsturisko zemju un </a:t>
            </a:r>
            <a:r>
              <a:rPr lang="lv-LV" dirty="0" err="1"/>
              <a:t>kultūrtelpu</a:t>
            </a:r>
            <a:r>
              <a:rPr lang="lv-LV" dirty="0"/>
              <a:t> attīstības plāns</a:t>
            </a:r>
          </a:p>
        </p:txBody>
      </p:sp>
      <p:sp>
        <p:nvSpPr>
          <p:cNvPr id="3" name="Satura vietturis 2">
            <a:extLst>
              <a:ext uri="{FF2B5EF4-FFF2-40B4-BE49-F238E27FC236}">
                <a16:creationId xmlns:a16="http://schemas.microsoft.com/office/drawing/2014/main" id="{BF204E61-6279-4DD5-A474-A301DC6D6D84}"/>
              </a:ext>
            </a:extLst>
          </p:cNvPr>
          <p:cNvSpPr>
            <a:spLocks noGrp="1"/>
          </p:cNvSpPr>
          <p:nvPr>
            <p:ph idx="1"/>
          </p:nvPr>
        </p:nvSpPr>
        <p:spPr>
          <a:xfrm>
            <a:off x="1447800" y="1276350"/>
            <a:ext cx="7086600" cy="3733800"/>
          </a:xfrm>
        </p:spPr>
        <p:txBody>
          <a:bodyPr>
            <a:normAutofit fontScale="77500" lnSpcReduction="20000"/>
          </a:bodyPr>
          <a:lstStyle/>
          <a:p>
            <a:pPr marL="457200" indent="-457200" algn="just">
              <a:buAutoNum type="arabicParenR"/>
            </a:pPr>
            <a:r>
              <a:rPr lang="lv-LV" dirty="0"/>
              <a:t>Ministru kabinets apstiprina </a:t>
            </a:r>
            <a:r>
              <a:rPr lang="lv-LV" b="1" dirty="0"/>
              <a:t>Latviešu vēsturisko zemju un </a:t>
            </a:r>
            <a:r>
              <a:rPr lang="lv-LV" b="1" dirty="0" err="1"/>
              <a:t>kultūrtelpu</a:t>
            </a:r>
            <a:r>
              <a:rPr lang="lv-LV" b="1" dirty="0"/>
              <a:t> attīstības plānu</a:t>
            </a:r>
            <a:r>
              <a:rPr lang="lv-LV" dirty="0"/>
              <a:t>, lai saskaņotu valsts un pašvaldību īstenotos pasākumus latviešu vēsturisko zemju identitātes, kultūrvēsturiskās vides un </a:t>
            </a:r>
            <a:r>
              <a:rPr lang="lv-LV" dirty="0" err="1"/>
              <a:t>kultūrtelpu</a:t>
            </a:r>
            <a:r>
              <a:rPr lang="lv-LV" dirty="0"/>
              <a:t> saglabāšanas un ilgtspējīgas attīstības veicināšanai, kā arī koordinēti un mērķtiecīgi izmantotu šim mērķim pieejamos valsts un pašvaldību resursus.</a:t>
            </a:r>
          </a:p>
          <a:p>
            <a:pPr marL="457200" indent="-457200" algn="just">
              <a:buAutoNum type="arabicParenR"/>
            </a:pPr>
            <a:r>
              <a:rPr lang="lv-LV" dirty="0"/>
              <a:t>Plāns ir nacionāla līmeņa vidēja termiņa attīstības plānošanas dokuments, kas uz septiņiem gadiem nosaka no Nacionālā attīstības plāna un politikas pamatnostādnēm izrietošus uzdevumus latviešu vēsturisko zemju identitātes, kultūrvēsturiskās vides un </a:t>
            </a:r>
            <a:r>
              <a:rPr lang="lv-LV" dirty="0" err="1"/>
              <a:t>kultūrtelpu</a:t>
            </a:r>
            <a:r>
              <a:rPr lang="lv-LV" dirty="0"/>
              <a:t> saglabāšanas un ilgtspējīgas attīstības veicināšanai, paredzot juridiskus, administratīvus, organizatoriskus pasākumus, kā arī to finansiālo nodrošinājumu.</a:t>
            </a:r>
          </a:p>
          <a:p>
            <a:pPr marL="457200" indent="-457200" algn="just">
              <a:buAutoNum type="arabicParenR"/>
            </a:pPr>
            <a:r>
              <a:rPr lang="lv-LV" dirty="0"/>
              <a:t>Plāna izstrādi nodrošina Kultūras ministrija sadarbībā ar citām valsts pārvaldes iestādēm, pašvaldībām un latviešu vēsturisko zemju kopienu pārstāvjiem.</a:t>
            </a:r>
          </a:p>
        </p:txBody>
      </p:sp>
      <p:sp>
        <p:nvSpPr>
          <p:cNvPr id="4" name="Slaida numura vietturis 3">
            <a:extLst>
              <a:ext uri="{FF2B5EF4-FFF2-40B4-BE49-F238E27FC236}">
                <a16:creationId xmlns:a16="http://schemas.microsoft.com/office/drawing/2014/main" id="{FDCDBBEC-07F6-4849-BAE8-D12ABC3A4ACC}"/>
              </a:ext>
            </a:extLst>
          </p:cNvPr>
          <p:cNvSpPr>
            <a:spLocks noGrp="1"/>
          </p:cNvSpPr>
          <p:nvPr>
            <p:ph type="sldNum" sz="quarter" idx="13"/>
          </p:nvPr>
        </p:nvSpPr>
        <p:spPr/>
        <p:txBody>
          <a:bodyPr/>
          <a:lstStyle/>
          <a:p>
            <a:pPr>
              <a:defRPr/>
            </a:pPr>
            <a:fld id="{FB6BCA4D-2E23-422A-87E3-BF6857D92014}" type="slidenum">
              <a:rPr lang="en-US" smtClean="0"/>
              <a:pPr>
                <a:defRPr/>
              </a:pPr>
              <a:t>3</a:t>
            </a:fld>
            <a:endParaRPr lang="en-US" dirty="0"/>
          </a:p>
        </p:txBody>
      </p:sp>
    </p:spTree>
    <p:extLst>
      <p:ext uri="{BB962C8B-B14F-4D97-AF65-F5344CB8AC3E}">
        <p14:creationId xmlns:p14="http://schemas.microsoft.com/office/powerpoint/2010/main" val="12450994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33DCB0FA-9E92-4CA0-8D72-A60F038B2F16}"/>
              </a:ext>
            </a:extLst>
          </p:cNvPr>
          <p:cNvSpPr>
            <a:spLocks noGrp="1"/>
          </p:cNvSpPr>
          <p:nvPr>
            <p:ph type="title"/>
          </p:nvPr>
        </p:nvSpPr>
        <p:spPr>
          <a:xfrm>
            <a:off x="1828800" y="285750"/>
            <a:ext cx="6858000" cy="609600"/>
          </a:xfrm>
        </p:spPr>
        <p:txBody>
          <a:bodyPr>
            <a:normAutofit fontScale="90000"/>
          </a:bodyPr>
          <a:lstStyle/>
          <a:p>
            <a:pPr algn="ctr"/>
            <a:r>
              <a:rPr lang="lv-LV" dirty="0"/>
              <a:t>Latviešu vēsturisko zemju attīstības padome</a:t>
            </a:r>
          </a:p>
        </p:txBody>
      </p:sp>
      <p:sp>
        <p:nvSpPr>
          <p:cNvPr id="3" name="Satura vietturis 2">
            <a:extLst>
              <a:ext uri="{FF2B5EF4-FFF2-40B4-BE49-F238E27FC236}">
                <a16:creationId xmlns:a16="http://schemas.microsoft.com/office/drawing/2014/main" id="{BF204E61-6279-4DD5-A474-A301DC6D6D84}"/>
              </a:ext>
            </a:extLst>
          </p:cNvPr>
          <p:cNvSpPr>
            <a:spLocks noGrp="1"/>
          </p:cNvSpPr>
          <p:nvPr>
            <p:ph idx="1"/>
          </p:nvPr>
        </p:nvSpPr>
        <p:spPr>
          <a:xfrm>
            <a:off x="1371600" y="1276350"/>
            <a:ext cx="7162800" cy="3352800"/>
          </a:xfrm>
        </p:spPr>
        <p:txBody>
          <a:bodyPr>
            <a:normAutofit fontScale="70000" lnSpcReduction="20000"/>
          </a:bodyPr>
          <a:lstStyle/>
          <a:p>
            <a:pPr marL="457200" indent="-457200" algn="just">
              <a:buAutoNum type="arabicParenR"/>
            </a:pPr>
            <a:r>
              <a:rPr lang="lv-LV" dirty="0"/>
              <a:t>kultūras ministrs, vides aizsardzības un reģionālās attīstības ministrs, finanšu ministrs, ekonomikas ministrs, izglītības un zinātnes ministrs, satiksmes ministrs, tieslietu ministrs un zemkopības ministrs; </a:t>
            </a:r>
          </a:p>
          <a:p>
            <a:pPr marL="457200" indent="-457200" algn="just">
              <a:buAutoNum type="arabicParenR"/>
            </a:pPr>
            <a:r>
              <a:rPr lang="lv-LV" dirty="0"/>
              <a:t>Valsts prezidenta pārstāvis;</a:t>
            </a:r>
          </a:p>
          <a:p>
            <a:pPr marL="457200" indent="-457200" algn="just">
              <a:buAutoNum type="arabicParenR"/>
            </a:pPr>
            <a:r>
              <a:rPr lang="lv-LV" dirty="0"/>
              <a:t>Saeimas Izglītības, kultūras un zinātnes komisijas priekšsēdētājs vai viņa deleģēts pārstāvis no attiecīgās komisijas locekļu vidus; </a:t>
            </a:r>
          </a:p>
          <a:p>
            <a:pPr marL="457200" indent="-457200" algn="just">
              <a:buAutoNum type="arabicParenR"/>
            </a:pPr>
            <a:r>
              <a:rPr lang="lv-LV" dirty="0"/>
              <a:t>viens pašvaldību pārstāvis no katras latviešu vēsturiskās zemes; </a:t>
            </a:r>
          </a:p>
          <a:p>
            <a:pPr marL="457200" indent="-457200" algn="just">
              <a:buAutoNum type="arabicParenR"/>
            </a:pPr>
            <a:r>
              <a:rPr lang="lv-LV" dirty="0"/>
              <a:t>Rīgas domes priekšsēdētājs vai viņa pilnvarota amatpersona; </a:t>
            </a:r>
          </a:p>
          <a:p>
            <a:pPr marL="457200" indent="-457200" algn="just">
              <a:buAutoNum type="arabicParenR"/>
            </a:pPr>
            <a:r>
              <a:rPr lang="lv-LV" dirty="0"/>
              <a:t>viens sabiedrības pārstāvis no katras latviešu vēsturiskās zemes, kā arī viens lībiešu kopienas pārstāvis (izvirza kultūras ministrs).</a:t>
            </a:r>
          </a:p>
          <a:p>
            <a:pPr algn="just"/>
            <a:endParaRPr lang="lv-LV" dirty="0"/>
          </a:p>
          <a:p>
            <a:pPr algn="just"/>
            <a:r>
              <a:rPr lang="lv-LV" b="1" dirty="0"/>
              <a:t>! Padomes darbā ar padomdevēja tiesībām var piedalīties arī citi latviešu vēsturisko zemju, </a:t>
            </a:r>
            <a:r>
              <a:rPr lang="lv-LV" b="1" dirty="0" err="1"/>
              <a:t>kultūrtelpu</a:t>
            </a:r>
            <a:r>
              <a:rPr lang="lv-LV" b="1" dirty="0"/>
              <a:t> un vietējo kopienu pārstāvji.</a:t>
            </a:r>
          </a:p>
          <a:p>
            <a:pPr algn="just"/>
            <a:endParaRPr lang="lv-LV" dirty="0"/>
          </a:p>
          <a:p>
            <a:pPr algn="just"/>
            <a:r>
              <a:rPr lang="lv-LV" b="1" dirty="0"/>
              <a:t>! Padomes locekļi par darbību Padomē atlīdzību nesaņem.</a:t>
            </a:r>
          </a:p>
        </p:txBody>
      </p:sp>
      <p:sp>
        <p:nvSpPr>
          <p:cNvPr id="4" name="Slaida numura vietturis 3">
            <a:extLst>
              <a:ext uri="{FF2B5EF4-FFF2-40B4-BE49-F238E27FC236}">
                <a16:creationId xmlns:a16="http://schemas.microsoft.com/office/drawing/2014/main" id="{FDCDBBEC-07F6-4849-BAE8-D12ABC3A4ACC}"/>
              </a:ext>
            </a:extLst>
          </p:cNvPr>
          <p:cNvSpPr>
            <a:spLocks noGrp="1"/>
          </p:cNvSpPr>
          <p:nvPr>
            <p:ph type="sldNum" sz="quarter" idx="13"/>
          </p:nvPr>
        </p:nvSpPr>
        <p:spPr/>
        <p:txBody>
          <a:bodyPr/>
          <a:lstStyle/>
          <a:p>
            <a:pPr>
              <a:defRPr/>
            </a:pPr>
            <a:fld id="{FB6BCA4D-2E23-422A-87E3-BF6857D92014}" type="slidenum">
              <a:rPr lang="en-US" smtClean="0"/>
              <a:pPr>
                <a:defRPr/>
              </a:pPr>
              <a:t>4</a:t>
            </a:fld>
            <a:endParaRPr lang="en-US" dirty="0"/>
          </a:p>
        </p:txBody>
      </p:sp>
    </p:spTree>
    <p:extLst>
      <p:ext uri="{BB962C8B-B14F-4D97-AF65-F5344CB8AC3E}">
        <p14:creationId xmlns:p14="http://schemas.microsoft.com/office/powerpoint/2010/main" val="365382288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33DCB0FA-9E92-4CA0-8D72-A60F038B2F16}"/>
              </a:ext>
            </a:extLst>
          </p:cNvPr>
          <p:cNvSpPr>
            <a:spLocks noGrp="1"/>
          </p:cNvSpPr>
          <p:nvPr>
            <p:ph type="title"/>
          </p:nvPr>
        </p:nvSpPr>
        <p:spPr>
          <a:xfrm>
            <a:off x="1828800" y="285750"/>
            <a:ext cx="6858000" cy="609600"/>
          </a:xfrm>
        </p:spPr>
        <p:txBody>
          <a:bodyPr>
            <a:normAutofit fontScale="90000"/>
          </a:bodyPr>
          <a:lstStyle/>
          <a:p>
            <a:pPr algn="ctr"/>
            <a:r>
              <a:rPr lang="lv-LV" dirty="0"/>
              <a:t>Latviešu vēsturisko zemju likuma īstenošana</a:t>
            </a:r>
          </a:p>
        </p:txBody>
      </p:sp>
      <p:sp>
        <p:nvSpPr>
          <p:cNvPr id="3" name="Satura vietturis 2">
            <a:extLst>
              <a:ext uri="{FF2B5EF4-FFF2-40B4-BE49-F238E27FC236}">
                <a16:creationId xmlns:a16="http://schemas.microsoft.com/office/drawing/2014/main" id="{BF204E61-6279-4DD5-A474-A301DC6D6D84}"/>
              </a:ext>
            </a:extLst>
          </p:cNvPr>
          <p:cNvSpPr>
            <a:spLocks noGrp="1"/>
          </p:cNvSpPr>
          <p:nvPr>
            <p:ph idx="1"/>
          </p:nvPr>
        </p:nvSpPr>
        <p:spPr>
          <a:xfrm>
            <a:off x="1295400" y="1276350"/>
            <a:ext cx="7391400" cy="3352800"/>
          </a:xfrm>
        </p:spPr>
        <p:txBody>
          <a:bodyPr>
            <a:normAutofit lnSpcReduction="10000"/>
          </a:bodyPr>
          <a:lstStyle/>
          <a:p>
            <a:pPr algn="just"/>
            <a:r>
              <a:rPr lang="lv-LV" b="1" dirty="0">
                <a:solidFill>
                  <a:srgbClr val="C00000"/>
                </a:solidFill>
              </a:rPr>
              <a:t>Izveidota darba grupa Latviešu vēsturisko zemju un </a:t>
            </a:r>
            <a:r>
              <a:rPr lang="lv-LV" b="1" dirty="0" err="1">
                <a:solidFill>
                  <a:srgbClr val="C00000"/>
                </a:solidFill>
              </a:rPr>
              <a:t>kultūrtelpu</a:t>
            </a:r>
            <a:r>
              <a:rPr lang="lv-LV" b="1" dirty="0">
                <a:solidFill>
                  <a:srgbClr val="C00000"/>
                </a:solidFill>
              </a:rPr>
              <a:t> attīstības plāna sagatavošanai </a:t>
            </a:r>
            <a:r>
              <a:rPr lang="lv-LV" dirty="0"/>
              <a:t>– </a:t>
            </a:r>
            <a:endParaRPr lang="lv-LV" dirty="0" smtClean="0"/>
          </a:p>
          <a:p>
            <a:pPr algn="just"/>
            <a:r>
              <a:rPr lang="lv-LV" dirty="0" smtClean="0"/>
              <a:t>tās </a:t>
            </a:r>
            <a:r>
              <a:rPr lang="lv-LV" dirty="0"/>
              <a:t>uzdevums ir apkopot un tematiski sašķirot priekšlikumus, tāpat apkopot citu plāna sagatavošanai nepieciešamo informāciju, sagatavot plāna uzmetumu un iesniegt to Kultūras ministram</a:t>
            </a:r>
          </a:p>
          <a:p>
            <a:endParaRPr lang="lv-LV" dirty="0"/>
          </a:p>
          <a:p>
            <a:r>
              <a:rPr lang="lv-LV" dirty="0"/>
              <a:t>Sākta </a:t>
            </a:r>
            <a:r>
              <a:rPr lang="lv-LV" b="1" dirty="0"/>
              <a:t>priekšlikumu apkopošana </a:t>
            </a:r>
            <a:r>
              <a:rPr lang="lv-LV" dirty="0" smtClean="0"/>
              <a:t>līdz 31.01.2022.</a:t>
            </a:r>
            <a:endParaRPr lang="lv-LV" dirty="0"/>
          </a:p>
          <a:p>
            <a:endParaRPr lang="lv-LV" dirty="0"/>
          </a:p>
          <a:p>
            <a:r>
              <a:rPr lang="lv-LV" b="1" dirty="0"/>
              <a:t>Darba grupas termiņš</a:t>
            </a:r>
            <a:r>
              <a:rPr lang="lv-LV" dirty="0"/>
              <a:t>: </a:t>
            </a:r>
            <a:r>
              <a:rPr lang="lv-LV" dirty="0" smtClean="0"/>
              <a:t>15.03.2022.</a:t>
            </a:r>
            <a:endParaRPr lang="lv-LV" b="1" dirty="0"/>
          </a:p>
        </p:txBody>
      </p:sp>
      <p:sp>
        <p:nvSpPr>
          <p:cNvPr id="4" name="Slaida numura vietturis 3">
            <a:extLst>
              <a:ext uri="{FF2B5EF4-FFF2-40B4-BE49-F238E27FC236}">
                <a16:creationId xmlns:a16="http://schemas.microsoft.com/office/drawing/2014/main" id="{FDCDBBEC-07F6-4849-BAE8-D12ABC3A4ACC}"/>
              </a:ext>
            </a:extLst>
          </p:cNvPr>
          <p:cNvSpPr>
            <a:spLocks noGrp="1"/>
          </p:cNvSpPr>
          <p:nvPr>
            <p:ph type="sldNum" sz="quarter" idx="13"/>
          </p:nvPr>
        </p:nvSpPr>
        <p:spPr/>
        <p:txBody>
          <a:bodyPr/>
          <a:lstStyle/>
          <a:p>
            <a:pPr>
              <a:defRPr/>
            </a:pPr>
            <a:fld id="{FB6BCA4D-2E23-422A-87E3-BF6857D92014}" type="slidenum">
              <a:rPr lang="en-US" smtClean="0"/>
              <a:pPr>
                <a:defRPr/>
              </a:pPr>
              <a:t>5</a:t>
            </a:fld>
            <a:endParaRPr lang="en-US" dirty="0"/>
          </a:p>
        </p:txBody>
      </p:sp>
    </p:spTree>
    <p:extLst>
      <p:ext uri="{BB962C8B-B14F-4D97-AF65-F5344CB8AC3E}">
        <p14:creationId xmlns:p14="http://schemas.microsoft.com/office/powerpoint/2010/main" val="71576971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33DCB0FA-9E92-4CA0-8D72-A60F038B2F16}"/>
              </a:ext>
            </a:extLst>
          </p:cNvPr>
          <p:cNvSpPr>
            <a:spLocks noGrp="1"/>
          </p:cNvSpPr>
          <p:nvPr>
            <p:ph type="title"/>
          </p:nvPr>
        </p:nvSpPr>
        <p:spPr>
          <a:xfrm>
            <a:off x="1828800" y="285750"/>
            <a:ext cx="6858000" cy="609600"/>
          </a:xfrm>
        </p:spPr>
        <p:txBody>
          <a:bodyPr>
            <a:normAutofit fontScale="90000"/>
          </a:bodyPr>
          <a:lstStyle/>
          <a:p>
            <a:pPr algn="ctr"/>
            <a:r>
              <a:rPr lang="lv-LV" dirty="0"/>
              <a:t>Latviešu vēsturisko zemju likuma īstenošana</a:t>
            </a:r>
          </a:p>
        </p:txBody>
      </p:sp>
      <p:sp>
        <p:nvSpPr>
          <p:cNvPr id="3" name="Satura vietturis 2">
            <a:extLst>
              <a:ext uri="{FF2B5EF4-FFF2-40B4-BE49-F238E27FC236}">
                <a16:creationId xmlns:a16="http://schemas.microsoft.com/office/drawing/2014/main" id="{BF204E61-6279-4DD5-A474-A301DC6D6D84}"/>
              </a:ext>
            </a:extLst>
          </p:cNvPr>
          <p:cNvSpPr>
            <a:spLocks noGrp="1"/>
          </p:cNvSpPr>
          <p:nvPr>
            <p:ph idx="1"/>
          </p:nvPr>
        </p:nvSpPr>
        <p:spPr>
          <a:xfrm>
            <a:off x="1295400" y="1276350"/>
            <a:ext cx="7391400" cy="3352800"/>
          </a:xfrm>
        </p:spPr>
        <p:txBody>
          <a:bodyPr>
            <a:normAutofit/>
          </a:bodyPr>
          <a:lstStyle/>
          <a:p>
            <a:pPr algn="just"/>
            <a:r>
              <a:rPr lang="lv-LV" b="1" dirty="0">
                <a:solidFill>
                  <a:srgbClr val="C00000"/>
                </a:solidFill>
              </a:rPr>
              <a:t>Sākts darbs pie Latviešu vēsturisko zemju attīstības padomes izveides </a:t>
            </a:r>
          </a:p>
          <a:p>
            <a:pPr algn="just"/>
            <a:r>
              <a:rPr lang="lv-LV" dirty="0"/>
              <a:t>(apstiprināts nolikums,</a:t>
            </a:r>
            <a:r>
              <a:rPr lang="lv-LV" b="1" dirty="0"/>
              <a:t> </a:t>
            </a:r>
            <a:r>
              <a:rPr lang="lv-LV" dirty="0"/>
              <a:t>izstrādāti kritēriji sabiedrības pārstāvju atlasei darbam padomē, uzrunāta Latvijas pašvaldību savienība pašvaldību pārstāvju deleģēšanai, izsūtīti uzaicinājumi ministriem dalībai padomē u.c.</a:t>
            </a:r>
          </a:p>
          <a:p>
            <a:pPr algn="just"/>
            <a:endParaRPr lang="lv-LV" dirty="0"/>
          </a:p>
          <a:p>
            <a:pPr algn="just"/>
            <a:r>
              <a:rPr lang="lv-LV" dirty="0"/>
              <a:t>Sākta </a:t>
            </a:r>
            <a:r>
              <a:rPr lang="lv-LV" b="1" dirty="0">
                <a:solidFill>
                  <a:srgbClr val="C00000"/>
                </a:solidFill>
              </a:rPr>
              <a:t>sekretariāta veidošana </a:t>
            </a:r>
            <a:r>
              <a:rPr lang="lv-LV" b="1" dirty="0"/>
              <a:t>Latvijas Nacionālajā kultūras centrā.</a:t>
            </a:r>
          </a:p>
          <a:p>
            <a:endParaRPr lang="lv-LV" b="1" dirty="0"/>
          </a:p>
        </p:txBody>
      </p:sp>
      <p:sp>
        <p:nvSpPr>
          <p:cNvPr id="4" name="Slaida numura vietturis 3">
            <a:extLst>
              <a:ext uri="{FF2B5EF4-FFF2-40B4-BE49-F238E27FC236}">
                <a16:creationId xmlns:a16="http://schemas.microsoft.com/office/drawing/2014/main" id="{FDCDBBEC-07F6-4849-BAE8-D12ABC3A4ACC}"/>
              </a:ext>
            </a:extLst>
          </p:cNvPr>
          <p:cNvSpPr>
            <a:spLocks noGrp="1"/>
          </p:cNvSpPr>
          <p:nvPr>
            <p:ph type="sldNum" sz="quarter" idx="13"/>
          </p:nvPr>
        </p:nvSpPr>
        <p:spPr/>
        <p:txBody>
          <a:bodyPr/>
          <a:lstStyle/>
          <a:p>
            <a:pPr>
              <a:defRPr/>
            </a:pPr>
            <a:fld id="{FB6BCA4D-2E23-422A-87E3-BF6857D92014}" type="slidenum">
              <a:rPr lang="en-US" smtClean="0"/>
              <a:pPr>
                <a:defRPr/>
              </a:pPr>
              <a:t>6</a:t>
            </a:fld>
            <a:endParaRPr lang="en-US" dirty="0"/>
          </a:p>
        </p:txBody>
      </p:sp>
    </p:spTree>
    <p:extLst>
      <p:ext uri="{BB962C8B-B14F-4D97-AF65-F5344CB8AC3E}">
        <p14:creationId xmlns:p14="http://schemas.microsoft.com/office/powerpoint/2010/main" val="303437641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aida numura vietturis 3"/>
          <p:cNvSpPr>
            <a:spLocks noGrp="1"/>
          </p:cNvSpPr>
          <p:nvPr>
            <p:ph type="sldNum" sz="quarter" idx="13"/>
          </p:nvPr>
        </p:nvSpPr>
        <p:spPr/>
        <p:txBody>
          <a:bodyPr/>
          <a:lstStyle/>
          <a:p>
            <a:pPr>
              <a:defRPr/>
            </a:pPr>
            <a:fld id="{FB6BCA4D-2E23-422A-87E3-BF6857D92014}" type="slidenum">
              <a:rPr lang="en-US" smtClean="0"/>
              <a:pPr>
                <a:defRPr/>
              </a:pPr>
              <a:t>7</a:t>
            </a:fld>
            <a:endParaRPr lang="en-US" dirty="0"/>
          </a:p>
        </p:txBody>
      </p:sp>
      <p:pic>
        <p:nvPicPr>
          <p:cNvPr id="3" name="Attēls 2"/>
          <p:cNvPicPr>
            <a:picLocks noChangeAspect="1"/>
          </p:cNvPicPr>
          <p:nvPr/>
        </p:nvPicPr>
        <p:blipFill rotWithShape="1">
          <a:blip r:embed="rId2"/>
          <a:srcRect l="798" t="1620" r="798" b="1620"/>
          <a:stretch/>
        </p:blipFill>
        <p:spPr>
          <a:xfrm>
            <a:off x="1219200" y="590550"/>
            <a:ext cx="7788730" cy="4038600"/>
          </a:xfrm>
          <a:prstGeom prst="rect">
            <a:avLst/>
          </a:prstGeom>
        </p:spPr>
      </p:pic>
    </p:spTree>
    <p:extLst>
      <p:ext uri="{BB962C8B-B14F-4D97-AF65-F5344CB8AC3E}">
        <p14:creationId xmlns:p14="http://schemas.microsoft.com/office/powerpoint/2010/main" val="173830502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aida numura vietturis 3"/>
          <p:cNvSpPr>
            <a:spLocks noGrp="1"/>
          </p:cNvSpPr>
          <p:nvPr>
            <p:ph type="sldNum" sz="quarter" idx="13"/>
          </p:nvPr>
        </p:nvSpPr>
        <p:spPr/>
        <p:txBody>
          <a:bodyPr/>
          <a:lstStyle/>
          <a:p>
            <a:pPr>
              <a:defRPr/>
            </a:pPr>
            <a:fld id="{FB6BCA4D-2E23-422A-87E3-BF6857D92014}" type="slidenum">
              <a:rPr lang="en-US" smtClean="0"/>
              <a:pPr>
                <a:defRPr/>
              </a:pPr>
              <a:t>8</a:t>
            </a:fld>
            <a:endParaRPr lang="en-US" dirty="0"/>
          </a:p>
        </p:txBody>
      </p:sp>
      <p:pic>
        <p:nvPicPr>
          <p:cNvPr id="2" name="Attēls 1"/>
          <p:cNvPicPr>
            <a:picLocks noChangeAspect="1"/>
          </p:cNvPicPr>
          <p:nvPr/>
        </p:nvPicPr>
        <p:blipFill rotWithShape="1">
          <a:blip r:embed="rId2"/>
          <a:srcRect l="1314" t="2529" r="3386" b="769"/>
          <a:stretch/>
        </p:blipFill>
        <p:spPr>
          <a:xfrm>
            <a:off x="1219200" y="363053"/>
            <a:ext cx="7239000" cy="4622731"/>
          </a:xfrm>
          <a:prstGeom prst="rect">
            <a:avLst/>
          </a:prstGeom>
        </p:spPr>
      </p:pic>
    </p:spTree>
    <p:extLst>
      <p:ext uri="{BB962C8B-B14F-4D97-AF65-F5344CB8AC3E}">
        <p14:creationId xmlns:p14="http://schemas.microsoft.com/office/powerpoint/2010/main" val="424298582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aida numura vietturis 3"/>
          <p:cNvSpPr>
            <a:spLocks noGrp="1"/>
          </p:cNvSpPr>
          <p:nvPr>
            <p:ph type="sldNum" sz="quarter" idx="13"/>
          </p:nvPr>
        </p:nvSpPr>
        <p:spPr/>
        <p:txBody>
          <a:bodyPr/>
          <a:lstStyle/>
          <a:p>
            <a:pPr>
              <a:defRPr/>
            </a:pPr>
            <a:fld id="{FB6BCA4D-2E23-422A-87E3-BF6857D92014}" type="slidenum">
              <a:rPr lang="en-US" smtClean="0"/>
              <a:pPr>
                <a:defRPr/>
              </a:pPr>
              <a:t>9</a:t>
            </a:fld>
            <a:endParaRPr lang="en-US" dirty="0"/>
          </a:p>
        </p:txBody>
      </p:sp>
      <p:pic>
        <p:nvPicPr>
          <p:cNvPr id="2" name="Attēls 1"/>
          <p:cNvPicPr>
            <a:picLocks noChangeAspect="1"/>
          </p:cNvPicPr>
          <p:nvPr/>
        </p:nvPicPr>
        <p:blipFill rotWithShape="1">
          <a:blip r:embed="rId2"/>
          <a:srcRect l="2107" t="2080" r="4147" b="3063"/>
          <a:stretch/>
        </p:blipFill>
        <p:spPr>
          <a:xfrm>
            <a:off x="1295400" y="489520"/>
            <a:ext cx="6705600" cy="4520630"/>
          </a:xfrm>
          <a:prstGeom prst="rect">
            <a:avLst/>
          </a:prstGeom>
        </p:spPr>
      </p:pic>
    </p:spTree>
    <p:extLst>
      <p:ext uri="{BB962C8B-B14F-4D97-AF65-F5344CB8AC3E}">
        <p14:creationId xmlns:p14="http://schemas.microsoft.com/office/powerpoint/2010/main" val="3156725070"/>
      </p:ext>
    </p:extLst>
  </p:cSld>
  <p:clrMapOvr>
    <a:masterClrMapping/>
  </p:clrMapOvr>
  <p:timing>
    <p:tnLst>
      <p:par>
        <p:cTn id="1" dur="indefinite" restart="never" nodeType="tmRoot"/>
      </p:par>
    </p:tnLst>
  </p:timing>
</p:sld>
</file>

<file path=ppt/theme/theme1.xml><?xml version="1.0" encoding="utf-8"?>
<a:theme xmlns:a="http://schemas.openxmlformats.org/drawingml/2006/main" name="89_Prezentacija_templateLV">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itullapa_kontaktinformacija">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dizains">
  <a:themeElements>
    <a:clrScheme name="Iestād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Iestād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Iestād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dizains">
  <a:themeElements>
    <a:clrScheme name="Iestād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Iestād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Iestād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3836</TotalTime>
  <Words>1007</Words>
  <Application>Microsoft Office PowerPoint</Application>
  <PresentationFormat>Slaidrāde ekrānā (16:9)</PresentationFormat>
  <Paragraphs>96</Paragraphs>
  <Slides>16</Slides>
  <Notes>1</Notes>
  <HiddenSlides>0</HiddenSlides>
  <MMClips>0</MMClips>
  <ScaleCrop>false</ScaleCrop>
  <HeadingPairs>
    <vt:vector size="6" baseType="variant">
      <vt:variant>
        <vt:lpstr>Lietotie fonti</vt:lpstr>
      </vt:variant>
      <vt:variant>
        <vt:i4>5</vt:i4>
      </vt:variant>
      <vt:variant>
        <vt:lpstr>Dizains</vt:lpstr>
      </vt:variant>
      <vt:variant>
        <vt:i4>1</vt:i4>
      </vt:variant>
      <vt:variant>
        <vt:lpstr>Slaidu virsraksti</vt:lpstr>
      </vt:variant>
      <vt:variant>
        <vt:i4>16</vt:i4>
      </vt:variant>
    </vt:vector>
  </HeadingPairs>
  <TitlesOfParts>
    <vt:vector size="22" baseType="lpstr">
      <vt:lpstr>MS PGothic</vt:lpstr>
      <vt:lpstr>Arial</vt:lpstr>
      <vt:lpstr>Calibri</vt:lpstr>
      <vt:lpstr>Times New Roman</vt:lpstr>
      <vt:lpstr>Verdana</vt:lpstr>
      <vt:lpstr>89_Prezentacija_templateLV</vt:lpstr>
      <vt:lpstr>Latviešu vēsturisko zemju un kultūrtelpu plāna izstrāde Sēlijas reģions</vt:lpstr>
      <vt:lpstr>Latviešu vēsturisko zemju likuma mērķis</vt:lpstr>
      <vt:lpstr>Latviešu vēsturisko zemju un kultūrtelpu attīstības plāns</vt:lpstr>
      <vt:lpstr>Latviešu vēsturisko zemju attīstības padome</vt:lpstr>
      <vt:lpstr>Latviešu vēsturisko zemju likuma īstenošana</vt:lpstr>
      <vt:lpstr>Latviešu vēsturisko zemju likuma īstenošana</vt:lpstr>
      <vt:lpstr>PowerPoint prezentācija</vt:lpstr>
      <vt:lpstr>PowerPoint prezentācija</vt:lpstr>
      <vt:lpstr>PowerPoint prezentācija</vt:lpstr>
      <vt:lpstr>Vēsturisko zemju plānam iesniegtie priekšlikumu piemēri</vt:lpstr>
      <vt:lpstr>Vēsturisko zemju plānam iesniegtie priekšlikumu piemēri</vt:lpstr>
      <vt:lpstr>Vēsturisko zemju plānam iesniegtie priekšlikumu piemēri</vt:lpstr>
      <vt:lpstr>Vēsturisko zemju plānam iesniegtie priekšlikumu piemēri</vt:lpstr>
      <vt:lpstr>Vēsturisko zemju plānam iesniegtie priekšlikumu piemēri</vt:lpstr>
      <vt:lpstr>Vēsturisko zemju plānam iesniegtie priekšlikumu piemēri</vt:lpstr>
      <vt:lpstr>Paldies!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KM_template_ppt_2019_LV_platekranam</dc:title>
  <dc:creator>Oskars Upenieks</dc:creator>
  <cp:lastModifiedBy>Medne Nadina</cp:lastModifiedBy>
  <cp:revision>590</cp:revision>
  <dcterms:created xsi:type="dcterms:W3CDTF">2006-08-16T00:00:00Z</dcterms:created>
  <dcterms:modified xsi:type="dcterms:W3CDTF">2022-01-20T13:19:54Z</dcterms:modified>
</cp:coreProperties>
</file>