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1"/>
  </p:sldMasterIdLst>
  <p:notesMasterIdLst>
    <p:notesMasterId r:id="rId18"/>
  </p:notesMasterIdLst>
  <p:handoutMasterIdLst>
    <p:handoutMasterId r:id="rId19"/>
  </p:handoutMasterIdLst>
  <p:sldIdLst>
    <p:sldId id="284" r:id="rId2"/>
    <p:sldId id="360" r:id="rId3"/>
    <p:sldId id="361" r:id="rId4"/>
    <p:sldId id="359" r:id="rId5"/>
    <p:sldId id="362" r:id="rId6"/>
    <p:sldId id="354" r:id="rId7"/>
    <p:sldId id="356" r:id="rId8"/>
    <p:sldId id="357" r:id="rId9"/>
    <p:sldId id="365" r:id="rId10"/>
    <p:sldId id="366" r:id="rId11"/>
    <p:sldId id="364" r:id="rId12"/>
    <p:sldId id="355" r:id="rId13"/>
    <p:sldId id="351" r:id="rId14"/>
    <p:sldId id="349" r:id="rId15"/>
    <p:sldId id="352" r:id="rId16"/>
    <p:sldId id="338" r:id="rId17"/>
  </p:sldIdLst>
  <p:sldSz cx="9144000" cy="5143500" type="screen16x9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Vidējs stils 2 - izcēlum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Bez stila, bez režģ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5"/>
    <p:restoredTop sz="96197" autoAdjust="0"/>
  </p:normalViewPr>
  <p:slideViewPr>
    <p:cSldViewPr>
      <p:cViewPr varScale="1">
        <p:scale>
          <a:sx n="103" d="100"/>
          <a:sy n="103" d="100"/>
        </p:scale>
        <p:origin x="120" y="57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7" d="100"/>
          <a:sy n="117" d="100"/>
        </p:scale>
        <p:origin x="-2400" y="-108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0DAA59-E90F-4ACC-8837-693C8FDDB78F}" type="datetimeFigureOut">
              <a:rPr lang="lv-LV"/>
              <a:pPr>
                <a:defRPr/>
              </a:pPr>
              <a:t>20.01.2022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A6A03A-8182-43B2-9C0C-DEBA4281F53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2B27824-47CA-4047-ABAC-A7ABAC8F8B6D}" type="datetimeFigureOut">
              <a:rPr lang="lv-LV"/>
              <a:pPr>
                <a:defRPr/>
              </a:pPr>
              <a:t>20.01.2022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7DDE4B-EC2A-407E-8340-0C3F860DDE8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7DDE4B-EC2A-407E-8340-0C3F860DDE88}" type="slidenum">
              <a:rPr lang="lv-LV" smtClean="0"/>
              <a:pPr>
                <a:defRPr/>
              </a:pPr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2117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Prezentācijas nosaukums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Vārds, uzvārds, ieņemamais amats, kontaktinformācija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Datums, vieta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Virsraksts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6858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285750"/>
            <a:ext cx="6858000" cy="77748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Virsraksts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28800" y="1276350"/>
            <a:ext cx="32766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410200" y="1276350"/>
            <a:ext cx="32760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 dirty="0"/>
              <a:t>Teksts/attēls</a:t>
            </a:r>
            <a:endParaRPr lang="en-US" dirty="0"/>
          </a:p>
        </p:txBody>
      </p:sp>
      <p:sp>
        <p:nvSpPr>
          <p:cNvPr id="12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47815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6BCA4D-2E23-422A-87E3-BF6857D920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419350"/>
            <a:ext cx="7772400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28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dirty="0"/>
              <a:t>Paldies!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638550"/>
            <a:ext cx="7772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Vārds, uzvārds, ieņemamais amats, kontaktinformācija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400550"/>
            <a:ext cx="7772400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 dirty="0"/>
              <a:t>Datums, vieta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40" r:id="rId3"/>
    <p:sldLayoutId id="2147483733" r:id="rId4"/>
    <p:sldLayoutId id="2147483742" r:id="rId5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ieej.lv/Ideju-Talka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Virsraksts 1"/>
          <p:cNvSpPr>
            <a:spLocks noGrp="1"/>
          </p:cNvSpPr>
          <p:nvPr>
            <p:ph type="title"/>
          </p:nvPr>
        </p:nvSpPr>
        <p:spPr>
          <a:xfrm>
            <a:off x="720436" y="2190750"/>
            <a:ext cx="7772400" cy="685800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lv-LV" dirty="0"/>
              <a:t>Latviešu vēsturisko zemju un kultūrtelpu plāna </a:t>
            </a:r>
            <a:r>
              <a:rPr lang="lv-LV" dirty="0" smtClean="0"/>
              <a:t>izstrāde</a:t>
            </a:r>
            <a:br>
              <a:rPr lang="lv-LV" dirty="0" smtClean="0"/>
            </a:br>
            <a:r>
              <a:rPr lang="lv-LV" sz="2200" dirty="0" smtClean="0">
                <a:solidFill>
                  <a:srgbClr val="C00000"/>
                </a:solidFill>
              </a:rPr>
              <a:t>Zemgales reģions</a:t>
            </a:r>
            <a:endParaRPr lang="lv-LV" dirty="0">
              <a:solidFill>
                <a:srgbClr val="C00000"/>
              </a:solidFill>
            </a:endParaRPr>
          </a:p>
        </p:txBody>
      </p:sp>
      <p:sp>
        <p:nvSpPr>
          <p:cNvPr id="10" name="Teksta vietturis 9"/>
          <p:cNvSpPr>
            <a:spLocks noGrp="1"/>
          </p:cNvSpPr>
          <p:nvPr>
            <p:ph type="body" sz="quarter" idx="10"/>
          </p:nvPr>
        </p:nvSpPr>
        <p:spPr>
          <a:xfrm>
            <a:off x="701964" y="3818082"/>
            <a:ext cx="7772400" cy="609600"/>
          </a:xfrm>
        </p:spPr>
        <p:txBody>
          <a:bodyPr/>
          <a:lstStyle/>
          <a:p>
            <a:r>
              <a:rPr lang="lv-LV" b="1" dirty="0"/>
              <a:t>Semināru cikls laikā no 2022. gada 18. līdz 26. </a:t>
            </a:r>
            <a:r>
              <a:rPr lang="lv-LV" b="1" dirty="0" smtClean="0"/>
              <a:t>janvārim</a:t>
            </a:r>
          </a:p>
          <a:p>
            <a:endParaRPr lang="lv-LV" b="1" dirty="0"/>
          </a:p>
        </p:txBody>
      </p:sp>
      <p:sp>
        <p:nvSpPr>
          <p:cNvPr id="6" name="Virsraksts 1"/>
          <p:cNvSpPr txBox="1">
            <a:spLocks/>
          </p:cNvSpPr>
          <p:nvPr/>
        </p:nvSpPr>
        <p:spPr>
          <a:xfrm>
            <a:off x="685800" y="4400550"/>
            <a:ext cx="7772400" cy="3048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ctr" defTabSz="938213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lv-LV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01782" y="1885950"/>
            <a:ext cx="8458200" cy="777482"/>
          </a:xfrm>
        </p:spPr>
        <p:txBody>
          <a:bodyPr>
            <a:noAutofit/>
          </a:bodyPr>
          <a:lstStyle/>
          <a:p>
            <a:pPr algn="ctr"/>
            <a:r>
              <a:rPr lang="lv-LV" sz="2900" dirty="0"/>
              <a:t>Vēsturisko zemju plānam iesniegtie </a:t>
            </a:r>
            <a:r>
              <a:rPr lang="lv-LV" sz="2900" dirty="0" smtClean="0"/>
              <a:t>Zemgales reģiona priekšlikumu </a:t>
            </a:r>
            <a:r>
              <a:rPr lang="lv-LV" sz="2900" dirty="0"/>
              <a:t>piemēri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943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219200" y="1276350"/>
            <a:ext cx="7467600" cy="3581400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sz="1800" b="1" dirty="0">
                <a:solidFill>
                  <a:srgbClr val="C00000"/>
                </a:solidFill>
              </a:rPr>
              <a:t>KULTŪRA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lv-LV" sz="1400" b="1" dirty="0"/>
              <a:t>Zemgales reģiona kultūrvēsturiskā mantojuma atjaunošana un </a:t>
            </a:r>
            <a:r>
              <a:rPr lang="lv-LV" sz="1400" b="1" dirty="0" smtClean="0"/>
              <a:t>saglabāšana: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lv-LV" sz="1400" b="1" dirty="0" smtClean="0"/>
              <a:t>Kurzemes </a:t>
            </a:r>
            <a:r>
              <a:rPr lang="lv-LV" sz="1400" b="1" dirty="0"/>
              <a:t>un Zemgales hercogistes kultūrvēsturiskā mantojuma </a:t>
            </a:r>
            <a:r>
              <a:rPr lang="lv-LV" sz="1400" dirty="0"/>
              <a:t>atjaunošana un saglabāšana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lv-LV" sz="1400" b="1" dirty="0"/>
              <a:t>Bauskas pilsētas vēsturiskā centra reģenerācijas projekta </a:t>
            </a:r>
            <a:r>
              <a:rPr lang="lv-LV" sz="1400" dirty="0"/>
              <a:t>sagatavošana un </a:t>
            </a:r>
            <a:r>
              <a:rPr lang="lv-LV" sz="1400" dirty="0" smtClean="0"/>
              <a:t>realizācija</a:t>
            </a:r>
            <a:endParaRPr lang="lv-LV" sz="1400" b="1" dirty="0"/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lv-LV" sz="1400" b="1" dirty="0"/>
              <a:t>kultūrvēsturisko objektu un infrastruktūras atjaunošana</a:t>
            </a:r>
            <a:r>
              <a:rPr lang="lv-LV" sz="1400" dirty="0"/>
              <a:t> Jelgavas, Bauskas, Dobeles apkārtnēs, lai nodrošinātu jauna, atraktīva kultūras un tūrisma, t.sk. sakrālā tūrisma, piedāvājuma veidošanos).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lv-LV" sz="1400" b="1" dirty="0" err="1"/>
              <a:t>Salgales</a:t>
            </a:r>
            <a:r>
              <a:rPr lang="lv-LV" sz="1400" b="1" dirty="0"/>
              <a:t> baznīcu drupu sakopšana un iekonservēšana 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lv-LV" sz="1400" b="1" dirty="0"/>
              <a:t>Bijušās Jaunsvirlaukas muižas (Lēņu muižas) un Svitenes upes </a:t>
            </a:r>
            <a:r>
              <a:rPr lang="lv-LV" sz="1400" b="1" dirty="0" err="1"/>
              <a:t>ainavtelpas</a:t>
            </a:r>
            <a:r>
              <a:rPr lang="lv-LV" sz="1400" b="1" dirty="0"/>
              <a:t> sakopšana un atjaunošana 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lv-LV" sz="1400" b="1" dirty="0"/>
              <a:t>Mežotnes pils un muižas kompleksa saglabāšana un attīstība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lv-LV" sz="1400" b="1" dirty="0"/>
              <a:t>Iecavas muižas klēts un parka atjaunošana un attīstīšana par tūrisma </a:t>
            </a:r>
            <a:r>
              <a:rPr lang="lv-LV" sz="1400" b="1" dirty="0" smtClean="0"/>
              <a:t>galamērķi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lv-LV" sz="1400" dirty="0"/>
              <a:t>Latviešu </a:t>
            </a:r>
            <a:r>
              <a:rPr lang="lv-LV" sz="1400" b="1" dirty="0"/>
              <a:t>tautas tradīciju popularizēšana</a:t>
            </a:r>
            <a:r>
              <a:rPr lang="lv-LV" sz="1400" dirty="0"/>
              <a:t>, maksimāli </a:t>
            </a:r>
            <a:r>
              <a:rPr lang="lv-LV" sz="1400" b="1" dirty="0"/>
              <a:t>atjaunojot un uzturot tās </a:t>
            </a:r>
            <a:r>
              <a:rPr lang="lv-LV" sz="1400" dirty="0"/>
              <a:t>Zemgales </a:t>
            </a:r>
            <a:r>
              <a:rPr lang="lv-LV" sz="1400" b="1" dirty="0"/>
              <a:t>iedzīvotāju </a:t>
            </a:r>
            <a:r>
              <a:rPr lang="lv-LV" sz="1400" b="1" dirty="0" err="1"/>
              <a:t>ārpusskatuves</a:t>
            </a:r>
            <a:r>
              <a:rPr lang="lv-LV" sz="1400" b="1" dirty="0"/>
              <a:t> ikdienas dzīvē</a:t>
            </a:r>
            <a:r>
              <a:rPr lang="lv-LV" sz="1400" dirty="0"/>
              <a:t>.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</a:pPr>
            <a:endParaRPr lang="lv-LV" sz="1400" b="1" dirty="0" smtClean="0"/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"/>
            </a:pPr>
            <a:endParaRPr lang="lv-LV" sz="1400" b="1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>
          <a:xfrm>
            <a:off x="8534400" y="4781550"/>
            <a:ext cx="4572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8F00E73-D8DE-4E4C-92D2-745FA247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6D08996-F2B5-4519-A397-EDA8F2E54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6350"/>
            <a:ext cx="7315200" cy="3505200"/>
          </a:xfrm>
        </p:spPr>
        <p:txBody>
          <a:bodyPr>
            <a:normAutofit fontScale="92500"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lv-LV" sz="1800" b="1" dirty="0">
                <a:solidFill>
                  <a:srgbClr val="C00000"/>
                </a:solidFill>
              </a:rPr>
              <a:t>TŪRISMS UN UZŅĒMĒJDARBĪBA</a:t>
            </a:r>
            <a:endParaRPr lang="lv-LV" sz="14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lv-LV" sz="1600" dirty="0"/>
              <a:t>Valsts nozīmes arhitektūras pieminekļa </a:t>
            </a:r>
            <a:r>
              <a:rPr lang="lv-LV" sz="1600" b="1" dirty="0"/>
              <a:t>„Dreņģera iebraucamās sētas” atjaunošana </a:t>
            </a:r>
            <a:r>
              <a:rPr lang="lv-LV" sz="1600" dirty="0"/>
              <a:t>Bauskas pilsētā</a:t>
            </a:r>
          </a:p>
          <a:p>
            <a:pPr algn="just"/>
            <a:endParaRPr lang="lv-LV" sz="1600" dirty="0"/>
          </a:p>
          <a:p>
            <a:pPr algn="just"/>
            <a:r>
              <a:rPr lang="lv-LV" sz="1600" dirty="0"/>
              <a:t>Atbalsts </a:t>
            </a:r>
            <a:r>
              <a:rPr lang="lv-LV" sz="1600" b="1" dirty="0"/>
              <a:t>Bērzes pagasta ūdensdzirnavu kompleksa galvenās ēkas fasādes sienu nostiprināšanai </a:t>
            </a:r>
            <a:r>
              <a:rPr lang="lv-LV" sz="1600" dirty="0"/>
              <a:t>un saglabāšanas darbu veikšanai</a:t>
            </a:r>
          </a:p>
          <a:p>
            <a:pPr algn="just"/>
            <a:endParaRPr lang="lv-LV" sz="1600" dirty="0"/>
          </a:p>
          <a:p>
            <a:pPr algn="just"/>
            <a:r>
              <a:rPr lang="lv-LV" sz="1600" b="1" dirty="0"/>
              <a:t>Atbalsts muižu kompleksu </a:t>
            </a:r>
            <a:r>
              <a:rPr lang="lv-LV" sz="1600" dirty="0"/>
              <a:t>(Lielvircavas, Lielplatones, Elejas, Zaļenieku, Vilces, Vircavas muižu) </a:t>
            </a:r>
            <a:r>
              <a:rPr lang="lv-LV" sz="1600" b="1" dirty="0"/>
              <a:t>uzturēšanai un tūrisma attīstības sekmēšanai</a:t>
            </a:r>
            <a:endParaRPr lang="lv-LV" sz="1600" dirty="0"/>
          </a:p>
          <a:p>
            <a:pPr algn="just"/>
            <a:endParaRPr lang="lv-LV" sz="1600" dirty="0"/>
          </a:p>
          <a:p>
            <a:pPr algn="just"/>
            <a:r>
              <a:rPr lang="lv-LV" sz="1600" b="1" dirty="0"/>
              <a:t>Svētes pils atjaunošana un popularizēšana </a:t>
            </a:r>
            <a:r>
              <a:rPr lang="lv-LV" sz="1600" dirty="0"/>
              <a:t>kā tūrisma galamērķis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7FE547D0-FE23-4202-9D06-7BD48A8F686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63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42171A3-3265-46C7-B790-BE24711CE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5E1BD3B-ED91-4675-AB75-732843BD4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200150"/>
            <a:ext cx="7239000" cy="3733800"/>
          </a:xfrm>
        </p:spPr>
        <p:txBody>
          <a:bodyPr>
            <a:normAutofit/>
          </a:bodyPr>
          <a:lstStyle/>
          <a:p>
            <a:r>
              <a:rPr lang="lv-LV" sz="1800" b="1" dirty="0">
                <a:solidFill>
                  <a:srgbClr val="C00000"/>
                </a:solidFill>
              </a:rPr>
              <a:t>PĒTNIECĪBA</a:t>
            </a:r>
          </a:p>
          <a:p>
            <a:endParaRPr lang="lv-LV" sz="1600" dirty="0"/>
          </a:p>
          <a:p>
            <a:pPr lvl="0" algn="just"/>
            <a:r>
              <a:rPr lang="lv-LV" sz="1600" b="1" dirty="0"/>
              <a:t>Vircavas muižas parka izpēte un atjaunošanas projekta izstrāde</a:t>
            </a:r>
          </a:p>
          <a:p>
            <a:pPr lvl="0" algn="just"/>
            <a:endParaRPr lang="lv-LV" sz="1600" b="1" dirty="0"/>
          </a:p>
          <a:p>
            <a:pPr lvl="0" algn="just"/>
            <a:r>
              <a:rPr lang="lv-LV" sz="1600" b="1" dirty="0"/>
              <a:t>Valsts atbalsta programma Zemgales pilskalnu izpētei un sakopšanai</a:t>
            </a:r>
            <a:endParaRPr lang="lv-LV" sz="1600" dirty="0"/>
          </a:p>
          <a:p>
            <a:endParaRPr lang="lv-LV" sz="1600" dirty="0"/>
          </a:p>
          <a:p>
            <a:endParaRPr lang="lv-LV" sz="1600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777DE8C-35BF-45DF-9E64-2962A1DF345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10600" y="4781550"/>
            <a:ext cx="3810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68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A40E597-8512-4854-869F-EFE60072E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D4FB0AB-9C47-42F4-AA35-F41766B4A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00150"/>
            <a:ext cx="7391400" cy="3810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sz="1800" b="1" dirty="0">
                <a:solidFill>
                  <a:srgbClr val="C00000"/>
                </a:solidFill>
              </a:rPr>
              <a:t>KOPIENU KAPACITĀTE</a:t>
            </a:r>
            <a:endParaRPr lang="lv-LV" sz="1800" b="1" dirty="0">
              <a:solidFill>
                <a:schemeClr val="accent5">
                  <a:lumMod val="75000"/>
                </a:schemeClr>
              </a:solidFill>
            </a:endParaRPr>
          </a:p>
          <a:p>
            <a:pPr lvl="0" algn="just"/>
            <a:r>
              <a:rPr lang="lv-LV" sz="1600" b="1" dirty="0"/>
              <a:t>Atbalsta programma kopienas kapacitātes stiprināšanas projektiem </a:t>
            </a:r>
            <a:r>
              <a:rPr lang="lv-LV" sz="1600" dirty="0"/>
              <a:t>(</a:t>
            </a:r>
            <a:r>
              <a:rPr lang="lv-LV" sz="1600" u="sng" dirty="0"/>
              <a:t>atbalsts iniciatīvām</a:t>
            </a:r>
            <a:r>
              <a:rPr lang="lv-LV" sz="1600" dirty="0"/>
              <a:t>, kas nodrošina mūžizglītību, tālākizglītību un savstarpējo tīklošanos novadu un pagastu kopienu, īpaši mākslinieku, amatnieku, mājražotāju un uzņēmēju starpā, kā arī kultūras un tradīciju aktualizēšanu un nodošanu nākamajām paaudzēm)</a:t>
            </a:r>
          </a:p>
          <a:p>
            <a:pPr algn="just"/>
            <a:r>
              <a:rPr lang="lv-LV" sz="1600" dirty="0"/>
              <a:t> </a:t>
            </a:r>
            <a:endParaRPr lang="lv-LV" sz="16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endParaRPr lang="lv-LV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CCF447D8-FC5F-454A-BF25-7D8557D304F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10600" y="4781550"/>
            <a:ext cx="3810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17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B1119F0-BF8C-4A52-A33A-F33DF4B09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Vēsturisko zemju plānam iesniegtie </a:t>
            </a:r>
            <a:r>
              <a:rPr lang="lv-LV" dirty="0" smtClean="0"/>
              <a:t>priekšlikumu piemēri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FF4FC46-F763-4E12-80FC-55C6F868F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200150"/>
            <a:ext cx="7162800" cy="3581400"/>
          </a:xfrm>
        </p:spPr>
        <p:txBody>
          <a:bodyPr>
            <a:normAutofit/>
          </a:bodyPr>
          <a:lstStyle/>
          <a:p>
            <a:r>
              <a:rPr lang="lv-LV" sz="1800" b="1" dirty="0">
                <a:solidFill>
                  <a:srgbClr val="C00000"/>
                </a:solidFill>
              </a:rPr>
              <a:t>CITA JOMA</a:t>
            </a:r>
          </a:p>
          <a:p>
            <a:endParaRPr lang="lv-LV" sz="1600" dirty="0"/>
          </a:p>
          <a:p>
            <a:pPr algn="just"/>
            <a:r>
              <a:rPr lang="lv-LV" sz="1600" b="1" dirty="0"/>
              <a:t>Zemgales literārā mantojuma </a:t>
            </a:r>
            <a:r>
              <a:rPr lang="lv-LV" sz="1600" b="1" dirty="0" smtClean="0"/>
              <a:t>interaktīvas </a:t>
            </a:r>
            <a:r>
              <a:rPr lang="lv-LV" sz="1600" b="1" dirty="0"/>
              <a:t>ekspozīcijas izveide </a:t>
            </a:r>
            <a:r>
              <a:rPr lang="lv-LV" sz="1600" dirty="0"/>
              <a:t>– </a:t>
            </a:r>
            <a:r>
              <a:rPr lang="lv-LV" sz="1600" dirty="0" smtClean="0"/>
              <a:t>Pasaku </a:t>
            </a:r>
            <a:r>
              <a:rPr lang="lv-LV" sz="1600" dirty="0"/>
              <a:t>šķūnis Lielplatonē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28CAD42E-518D-42D0-8546-43E48F72DDE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610600" y="4781550"/>
            <a:ext cx="381000" cy="228600"/>
          </a:xfrm>
        </p:spPr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08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Paldies!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sz="quarter" idx="10"/>
          </p:nvPr>
        </p:nvSpPr>
        <p:spPr>
          <a:xfrm>
            <a:off x="685800" y="3257550"/>
            <a:ext cx="7772400" cy="1295400"/>
          </a:xfrm>
        </p:spPr>
        <p:txBody>
          <a:bodyPr>
            <a:normAutofit/>
          </a:bodyPr>
          <a:lstStyle/>
          <a:p>
            <a:endParaRPr lang="lv-LV" dirty="0"/>
          </a:p>
          <a:p>
            <a:r>
              <a:rPr lang="lv-LV" b="1" dirty="0"/>
              <a:t>Anketa pieejama: </a:t>
            </a:r>
            <a:r>
              <a:rPr lang="lv-LV" u="sng" dirty="0">
                <a:hlinkClick r:id="rId2"/>
              </a:rPr>
              <a:t>https://ieej.lv/Ideju-Talka</a:t>
            </a:r>
            <a:endParaRPr lang="lv-LV" u="sng" dirty="0"/>
          </a:p>
          <a:p>
            <a:endParaRPr lang="lv-LV" dirty="0"/>
          </a:p>
          <a:p>
            <a:r>
              <a:rPr lang="lv-LV" dirty="0"/>
              <a:t>Priekšlikumu iesniegšana pagarināta </a:t>
            </a:r>
            <a:r>
              <a:rPr lang="lv-LV" b="1" u="sng" dirty="0"/>
              <a:t>līdz </a:t>
            </a:r>
            <a:r>
              <a:rPr lang="lv-LV" b="1" u="sng" dirty="0" err="1" smtClean="0"/>
              <a:t>2022.gada</a:t>
            </a:r>
            <a:r>
              <a:rPr lang="lv-LV" b="1" u="sng" dirty="0" smtClean="0"/>
              <a:t> 31</a:t>
            </a:r>
            <a:r>
              <a:rPr lang="lv-LV" b="1" u="sng" dirty="0"/>
              <a:t>. </a:t>
            </a:r>
            <a:r>
              <a:rPr lang="lv-LV" b="1" u="sng" dirty="0" smtClean="0"/>
              <a:t>janvārim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mērķis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76350"/>
            <a:ext cx="7315200" cy="3429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Likuma mērķis ir:</a:t>
            </a:r>
            <a:endParaRPr lang="lv-LV" dirty="0"/>
          </a:p>
          <a:p>
            <a:pPr marL="457200" indent="-457200" algn="just">
              <a:buAutoNum type="arabicParenR"/>
            </a:pPr>
            <a:r>
              <a:rPr lang="lv-LV" dirty="0"/>
              <a:t>veicināt latviešu vēsturisko zemju iedzīvotāju kopējo apziņu, identitāti un piederību Latvijai;</a:t>
            </a:r>
          </a:p>
          <a:p>
            <a:pPr marL="457200" indent="-457200" algn="just">
              <a:buAutoNum type="arabicParenR"/>
            </a:pPr>
            <a:r>
              <a:rPr lang="lv-LV" dirty="0"/>
              <a:t>garantēt latviešu vēsturisko zemju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saglabāšanu un ilgtspējīgu attīstību.</a:t>
            </a:r>
          </a:p>
          <a:p>
            <a:pPr marL="457200" indent="-457200" algn="just">
              <a:buAutoNum type="arabicParenR"/>
            </a:pPr>
            <a:endParaRPr lang="lv-LV" dirty="0"/>
          </a:p>
          <a:p>
            <a:pPr algn="just"/>
            <a:r>
              <a:rPr lang="lv-LV" b="1" dirty="0"/>
              <a:t>Likuma īstenošanai tiek izstrādāts </a:t>
            </a:r>
            <a:r>
              <a:rPr lang="lv-LV" b="1" dirty="0">
                <a:solidFill>
                  <a:srgbClr val="C00000"/>
                </a:solidFill>
              </a:rPr>
              <a:t>Latviešu vēsturisko zemju un </a:t>
            </a:r>
            <a:r>
              <a:rPr lang="lv-LV" b="1" dirty="0" err="1">
                <a:solidFill>
                  <a:srgbClr val="C00000"/>
                </a:solidFill>
              </a:rPr>
              <a:t>kultūrtelpu</a:t>
            </a:r>
            <a:r>
              <a:rPr lang="lv-LV" b="1" dirty="0">
                <a:solidFill>
                  <a:srgbClr val="C00000"/>
                </a:solidFill>
              </a:rPr>
              <a:t> attīstības plāns, </a:t>
            </a:r>
            <a:r>
              <a:rPr lang="lv-LV" b="1" dirty="0" smtClean="0">
                <a:solidFill>
                  <a:srgbClr val="C00000"/>
                </a:solidFill>
              </a:rPr>
              <a:t>Latviešu </a:t>
            </a:r>
            <a:r>
              <a:rPr lang="lv-LV" b="1" dirty="0">
                <a:solidFill>
                  <a:srgbClr val="C00000"/>
                </a:solidFill>
              </a:rPr>
              <a:t>vēsturisko zemju attīstības </a:t>
            </a:r>
            <a:r>
              <a:rPr lang="lv-LV" b="1" dirty="0" smtClean="0">
                <a:solidFill>
                  <a:srgbClr val="C00000"/>
                </a:solidFill>
              </a:rPr>
              <a:t>padome to saskaņo virzībai uz Ministru kabinetu (apstiprināšanai).</a:t>
            </a:r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49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un </a:t>
            </a:r>
            <a:r>
              <a:rPr lang="lv-LV" dirty="0" err="1"/>
              <a:t>kultūrtelpu</a:t>
            </a:r>
            <a:r>
              <a:rPr lang="lv-LV" dirty="0"/>
              <a:t> attīstības plāns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276350"/>
            <a:ext cx="7086600" cy="3733800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buAutoNum type="arabicParenR"/>
            </a:pPr>
            <a:r>
              <a:rPr lang="lv-LV" dirty="0"/>
              <a:t>Ministru kabinets apstiprina </a:t>
            </a:r>
            <a:r>
              <a:rPr lang="lv-LV" b="1" dirty="0"/>
              <a:t>Latviešu vēsturisko zemju un </a:t>
            </a:r>
            <a:r>
              <a:rPr lang="lv-LV" b="1" dirty="0" err="1"/>
              <a:t>kultūrtelpu</a:t>
            </a:r>
            <a:r>
              <a:rPr lang="lv-LV" b="1" dirty="0"/>
              <a:t> attīstības plānu</a:t>
            </a:r>
            <a:r>
              <a:rPr lang="lv-LV" dirty="0"/>
              <a:t>, lai saskaņotu valsts un pašvaldību īstenotos pasākumus latviešu vēsturisko zemju identitātes,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saglabāšanas un ilgtspējīgas attīstības veicināšanai, kā arī koordinēti un mērķtiecīgi izmantotu šim mērķim pieejamos valsts un pašvaldību resursus.</a:t>
            </a:r>
          </a:p>
          <a:p>
            <a:pPr marL="457200" indent="-457200" algn="just">
              <a:buAutoNum type="arabicParenR"/>
            </a:pPr>
            <a:r>
              <a:rPr lang="lv-LV" dirty="0"/>
              <a:t>Plāns ir nacionāla līmeņa vidēja termiņa attīstības plānošanas dokuments, kas uz septiņiem gadiem nosaka no Nacionālā attīstības plāna un politikas pamatnostādnēm izrietošus uzdevumus latviešu vēsturisko zemju identitātes, kultūrvēsturiskās vides un </a:t>
            </a:r>
            <a:r>
              <a:rPr lang="lv-LV" dirty="0" err="1"/>
              <a:t>kultūrtelpu</a:t>
            </a:r>
            <a:r>
              <a:rPr lang="lv-LV" dirty="0"/>
              <a:t> saglabāšanas un ilgtspējīgas attīstības veicināšanai, paredzot juridiskus, administratīvus, organizatoriskus pasākumus, kā arī to finansiālo nodrošinājumu.</a:t>
            </a:r>
          </a:p>
          <a:p>
            <a:pPr marL="457200" indent="-457200" algn="just">
              <a:buAutoNum type="arabicParenR"/>
            </a:pPr>
            <a:r>
              <a:rPr lang="lv-LV" dirty="0"/>
              <a:t>Plāna izstrādi nodrošina Kultūras ministrija sadarbībā ar citām valsts pārvaldes iestādēm, pašvaldībām un latviešu vēsturisko zemju kopienu pārstāvjiem.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0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attīstības padome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6350"/>
            <a:ext cx="7162800" cy="3352800"/>
          </a:xfrm>
        </p:spPr>
        <p:txBody>
          <a:bodyPr>
            <a:normAutofit fontScale="70000" lnSpcReduction="20000"/>
          </a:bodyPr>
          <a:lstStyle/>
          <a:p>
            <a:pPr marL="457200" indent="-457200" algn="just">
              <a:buAutoNum type="arabicParenR"/>
            </a:pPr>
            <a:r>
              <a:rPr lang="lv-LV" dirty="0"/>
              <a:t>kultūras ministrs, vides aizsardzības un reģionālās attīstības ministrs, finanšu ministrs, ekonomikas ministrs, izglītības un zinātnes ministrs, satiksmes ministrs, tieslietu ministrs un zemkopības ministrs; </a:t>
            </a:r>
          </a:p>
          <a:p>
            <a:pPr marL="457200" indent="-457200" algn="just">
              <a:buAutoNum type="arabicParenR"/>
            </a:pPr>
            <a:r>
              <a:rPr lang="lv-LV" dirty="0"/>
              <a:t>Valsts prezidenta pārstāvis;</a:t>
            </a:r>
          </a:p>
          <a:p>
            <a:pPr marL="457200" indent="-457200" algn="just">
              <a:buAutoNum type="arabicParenR"/>
            </a:pPr>
            <a:r>
              <a:rPr lang="lv-LV" dirty="0"/>
              <a:t>Saeimas Izglītības, kultūras un zinātnes komisijas priekšsēdētājs vai viņa deleģēts pārstāvis no attiecīgās komisijas locekļu vidus; </a:t>
            </a:r>
          </a:p>
          <a:p>
            <a:pPr marL="457200" indent="-457200" algn="just">
              <a:buAutoNum type="arabicParenR"/>
            </a:pPr>
            <a:r>
              <a:rPr lang="lv-LV" dirty="0"/>
              <a:t>viens pašvaldību pārstāvis no katras latviešu vēsturiskās zemes; </a:t>
            </a:r>
          </a:p>
          <a:p>
            <a:pPr marL="457200" indent="-457200" algn="just">
              <a:buAutoNum type="arabicParenR"/>
            </a:pPr>
            <a:r>
              <a:rPr lang="lv-LV" dirty="0"/>
              <a:t>Rīgas domes priekšsēdētājs vai viņa pilnvarota amatpersona; </a:t>
            </a:r>
          </a:p>
          <a:p>
            <a:pPr marL="457200" indent="-457200" algn="just">
              <a:buAutoNum type="arabicParenR"/>
            </a:pPr>
            <a:r>
              <a:rPr lang="lv-LV" dirty="0"/>
              <a:t>viens sabiedrības pārstāvis no katras latviešu vēsturiskās zemes, kā arī viens lībiešu kopienas pārstāvis (izvirza kultūras ministrs).</a:t>
            </a:r>
          </a:p>
          <a:p>
            <a:pPr algn="just"/>
            <a:endParaRPr lang="lv-LV" dirty="0"/>
          </a:p>
          <a:p>
            <a:pPr algn="just"/>
            <a:r>
              <a:rPr lang="lv-LV" b="1" dirty="0"/>
              <a:t>! Padomes darbā ar padomdevēja tiesībām var piedalīties arī citi latviešu vēsturisko zemju, </a:t>
            </a:r>
            <a:r>
              <a:rPr lang="lv-LV" b="1" dirty="0" err="1"/>
              <a:t>kultūrtelpu</a:t>
            </a:r>
            <a:r>
              <a:rPr lang="lv-LV" b="1" dirty="0"/>
              <a:t> un vietējo kopienu pārstāvji.</a:t>
            </a:r>
          </a:p>
          <a:p>
            <a:pPr algn="just"/>
            <a:endParaRPr lang="lv-LV" dirty="0"/>
          </a:p>
          <a:p>
            <a:pPr algn="just"/>
            <a:r>
              <a:rPr lang="lv-LV" b="1" dirty="0"/>
              <a:t>! Padomes locekļi par darbību Padomē atlīdzību nesaņem.</a:t>
            </a:r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82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īstenošana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76350"/>
            <a:ext cx="7391400" cy="3352800"/>
          </a:xfrm>
        </p:spPr>
        <p:txBody>
          <a:bodyPr>
            <a:normAutofit lnSpcReduction="10000"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Izveidota darba grupa Latviešu vēsturisko zemju un </a:t>
            </a:r>
            <a:r>
              <a:rPr lang="lv-LV" b="1" dirty="0" err="1">
                <a:solidFill>
                  <a:srgbClr val="C00000"/>
                </a:solidFill>
              </a:rPr>
              <a:t>kultūrtelpu</a:t>
            </a:r>
            <a:r>
              <a:rPr lang="lv-LV" b="1" dirty="0">
                <a:solidFill>
                  <a:srgbClr val="C00000"/>
                </a:solidFill>
              </a:rPr>
              <a:t> attīstības plāna sagatavošanai </a:t>
            </a:r>
            <a:r>
              <a:rPr lang="lv-LV" dirty="0"/>
              <a:t>– </a:t>
            </a:r>
            <a:endParaRPr lang="lv-LV" dirty="0" smtClean="0"/>
          </a:p>
          <a:p>
            <a:pPr algn="just"/>
            <a:r>
              <a:rPr lang="lv-LV" dirty="0" smtClean="0"/>
              <a:t>tās </a:t>
            </a:r>
            <a:r>
              <a:rPr lang="lv-LV" dirty="0"/>
              <a:t>uzdevums ir apkopot un tematiski sašķirot priekšlikumus, tāpat apkopot citu plāna sagatavošanai nepieciešamo informāciju, sagatavot plāna uzmetumu un iesniegt to Kultūras ministram</a:t>
            </a:r>
          </a:p>
          <a:p>
            <a:endParaRPr lang="lv-LV" dirty="0"/>
          </a:p>
          <a:p>
            <a:r>
              <a:rPr lang="lv-LV" dirty="0"/>
              <a:t>Sākta </a:t>
            </a:r>
            <a:r>
              <a:rPr lang="lv-LV" b="1" dirty="0"/>
              <a:t>priekšlikumu apkopošana </a:t>
            </a:r>
            <a:r>
              <a:rPr lang="lv-LV" dirty="0" smtClean="0"/>
              <a:t>līdz 31.01.2022.</a:t>
            </a:r>
            <a:endParaRPr lang="lv-LV" dirty="0"/>
          </a:p>
          <a:p>
            <a:endParaRPr lang="lv-LV" dirty="0"/>
          </a:p>
          <a:p>
            <a:r>
              <a:rPr lang="lv-LV" b="1" dirty="0"/>
              <a:t>Darba grupas termiņš</a:t>
            </a:r>
            <a:r>
              <a:rPr lang="lv-LV" dirty="0"/>
              <a:t>: </a:t>
            </a:r>
            <a:r>
              <a:rPr lang="lv-LV" dirty="0" smtClean="0"/>
              <a:t>15.03.2022.</a:t>
            </a:r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76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DCB0FA-9E92-4CA0-8D72-A60F038B2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85750"/>
            <a:ext cx="6858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Latviešu vēsturisko zemju likuma īstenošana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204E61-6279-4DD5-A474-A301DC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276350"/>
            <a:ext cx="7391400" cy="3352800"/>
          </a:xfrm>
        </p:spPr>
        <p:txBody>
          <a:bodyPr>
            <a:normAutofit/>
          </a:bodyPr>
          <a:lstStyle/>
          <a:p>
            <a:pPr algn="just"/>
            <a:r>
              <a:rPr lang="lv-LV" b="1" dirty="0">
                <a:solidFill>
                  <a:srgbClr val="C00000"/>
                </a:solidFill>
              </a:rPr>
              <a:t>Sākts darbs pie Latviešu vēsturisko zemju attīstības padomes izveides </a:t>
            </a:r>
          </a:p>
          <a:p>
            <a:pPr algn="just"/>
            <a:r>
              <a:rPr lang="lv-LV" dirty="0"/>
              <a:t>(apstiprināts nolikums,</a:t>
            </a:r>
            <a:r>
              <a:rPr lang="lv-LV" b="1" dirty="0"/>
              <a:t> </a:t>
            </a:r>
            <a:r>
              <a:rPr lang="lv-LV" dirty="0"/>
              <a:t>izstrādāti kritēriji sabiedrības pārstāvju atlasei darbam padomē, uzrunāta Latvijas pašvaldību savienība pašvaldību pārstāvju deleģēšanai, izsūtīti uzaicinājumi ministriem dalībai padomē u.c.</a:t>
            </a:r>
          </a:p>
          <a:p>
            <a:pPr algn="just"/>
            <a:endParaRPr lang="lv-LV" dirty="0"/>
          </a:p>
          <a:p>
            <a:pPr algn="just"/>
            <a:r>
              <a:rPr lang="lv-LV" dirty="0"/>
              <a:t>Sākta </a:t>
            </a:r>
            <a:r>
              <a:rPr lang="lv-LV" b="1" dirty="0">
                <a:solidFill>
                  <a:srgbClr val="C00000"/>
                </a:solidFill>
              </a:rPr>
              <a:t>sekretariāta veidošana </a:t>
            </a:r>
            <a:r>
              <a:rPr lang="lv-LV" b="1" dirty="0"/>
              <a:t>Latvijas Nacionālajā kultūras centrā.</a:t>
            </a:r>
          </a:p>
          <a:p>
            <a:endParaRPr lang="lv-LV" b="1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DCDBBEC-07F6-4849-BAE8-D12ABC3A4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3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3" name="Attēls 2"/>
          <p:cNvPicPr>
            <a:picLocks noChangeAspect="1"/>
          </p:cNvPicPr>
          <p:nvPr/>
        </p:nvPicPr>
        <p:blipFill rotWithShape="1">
          <a:blip r:embed="rId2"/>
          <a:srcRect l="798" t="1620" r="798" b="1620"/>
          <a:stretch/>
        </p:blipFill>
        <p:spPr>
          <a:xfrm>
            <a:off x="1219200" y="590550"/>
            <a:ext cx="778873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30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 rotWithShape="1">
          <a:blip r:embed="rId2"/>
          <a:srcRect l="1314" t="2529" r="3386" b="769"/>
          <a:stretch/>
        </p:blipFill>
        <p:spPr>
          <a:xfrm>
            <a:off x="1219200" y="363053"/>
            <a:ext cx="7239000" cy="4622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8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B6BCA4D-2E23-422A-87E3-BF6857D9201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2" name="Attēls 1"/>
          <p:cNvPicPr>
            <a:picLocks noChangeAspect="1"/>
          </p:cNvPicPr>
          <p:nvPr/>
        </p:nvPicPr>
        <p:blipFill rotWithShape="1">
          <a:blip r:embed="rId2"/>
          <a:srcRect l="1167" t="3916" r="5501" b="2081"/>
          <a:stretch/>
        </p:blipFill>
        <p:spPr>
          <a:xfrm>
            <a:off x="1371600" y="605790"/>
            <a:ext cx="7086600" cy="425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3396</TotalTime>
  <Words>752</Words>
  <Application>Microsoft Office PowerPoint</Application>
  <PresentationFormat>Slaidrāde ekrānā (16:9)</PresentationFormat>
  <Paragraphs>90</Paragraphs>
  <Slides>16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16</vt:i4>
      </vt:variant>
    </vt:vector>
  </HeadingPairs>
  <TitlesOfParts>
    <vt:vector size="23" baseType="lpstr">
      <vt:lpstr>MS PGothic</vt:lpstr>
      <vt:lpstr>Arial</vt:lpstr>
      <vt:lpstr>Calibri</vt:lpstr>
      <vt:lpstr>Symbol</vt:lpstr>
      <vt:lpstr>Times New Roman</vt:lpstr>
      <vt:lpstr>Verdana</vt:lpstr>
      <vt:lpstr>89_Prezentacija_templateLV</vt:lpstr>
      <vt:lpstr>Latviešu vēsturisko zemju un kultūrtelpu plāna izstrāde Zemgales reģions</vt:lpstr>
      <vt:lpstr>Latviešu vēsturisko zemju likuma mērķis</vt:lpstr>
      <vt:lpstr>Latviešu vēsturisko zemju un kultūrtelpu attīstības plāns</vt:lpstr>
      <vt:lpstr>Latviešu vēsturisko zemju attīstības padome</vt:lpstr>
      <vt:lpstr>Latviešu vēsturisko zemju likuma īstenošana</vt:lpstr>
      <vt:lpstr>Latviešu vēsturisko zemju likuma īstenošana</vt:lpstr>
      <vt:lpstr>PowerPoint prezentācija</vt:lpstr>
      <vt:lpstr>PowerPoint prezentācija</vt:lpstr>
      <vt:lpstr>PowerPoint prezentācija</vt:lpstr>
      <vt:lpstr>Vēsturisko zemju plānam iesniegtie Zemgales reģiona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Vēsturisko zemju plānam iesniegtie priekšlikumu piemēri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KM_template_ppt_2019_LV_platekranam</dc:title>
  <dc:creator>Oskars Upenieks</dc:creator>
  <cp:lastModifiedBy>Medne Nadina</cp:lastModifiedBy>
  <cp:revision>506</cp:revision>
  <dcterms:created xsi:type="dcterms:W3CDTF">2006-08-16T00:00:00Z</dcterms:created>
  <dcterms:modified xsi:type="dcterms:W3CDTF">2022-01-20T13:18:55Z</dcterms:modified>
</cp:coreProperties>
</file>