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2" r:id="rId2"/>
    <p:sldId id="460" r:id="rId3"/>
    <p:sldId id="459" r:id="rId4"/>
    <p:sldId id="470" r:id="rId5"/>
    <p:sldId id="464" r:id="rId6"/>
    <p:sldId id="466" r:id="rId7"/>
    <p:sldId id="467" r:id="rId8"/>
    <p:sldId id="468" r:id="rId9"/>
    <p:sldId id="469" r:id="rId10"/>
    <p:sldId id="458" r:id="rId11"/>
    <p:sldId id="445" r:id="rId12"/>
    <p:sldId id="455" r:id="rId13"/>
    <p:sldId id="453" r:id="rId14"/>
    <p:sldId id="450" r:id="rId15"/>
    <p:sldId id="451" r:id="rId16"/>
    <p:sldId id="452" r:id="rId17"/>
    <p:sldId id="454" r:id="rId18"/>
    <p:sldId id="456" r:id="rId19"/>
    <p:sldId id="457" r:id="rId20"/>
    <p:sldId id="310" r:id="rId21"/>
  </p:sldIdLst>
  <p:sldSz cx="9144000" cy="6858000" type="screen4x3"/>
  <p:notesSz cx="9982200" cy="67945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 Y" initials="" lastIdx="4" clrIdx="0"/>
  <p:cmAuthor id="1" name="Lauris Goss" initials="LG" lastIdx="1" clrIdx="1">
    <p:extLst>
      <p:ext uri="{19B8F6BF-5375-455C-9EA6-DF929625EA0E}">
        <p15:presenceInfo xmlns:p15="http://schemas.microsoft.com/office/powerpoint/2012/main" userId="S::Lauris.Goss@kultura.lv::2e733e16-665b-487c-a1e4-33a6685806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Dizaina stils 2 - izcēlum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izaina stils 1 - izcēlum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6398" cy="34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5653471" y="0"/>
            <a:ext cx="4326398" cy="34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3889-D4AB-4659-9EE4-5AE5A0FCF3CF}" type="datetimeFigureOut">
              <a:rPr lang="lv-LV" smtClean="0"/>
              <a:t>14.10.2021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1" y="6454127"/>
            <a:ext cx="4326398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5653471" y="6454127"/>
            <a:ext cx="4326398" cy="340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0483B-931F-46F2-A513-2984C3EADF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143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3292475" y="509588"/>
            <a:ext cx="3397250" cy="2547937"/>
          </a:xfrm>
          <a:prstGeom prst="rect">
            <a:avLst/>
          </a:prstGeom>
        </p:spPr>
        <p:txBody>
          <a:bodyPr lIns="92437" tIns="46218" rIns="92437" bIns="46218"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330961" y="3227388"/>
            <a:ext cx="7320281" cy="3057525"/>
          </a:xfrm>
          <a:prstGeom prst="rect">
            <a:avLst/>
          </a:prstGeom>
        </p:spPr>
        <p:txBody>
          <a:bodyPr lIns="92437" tIns="46218" rIns="92437" bIns="462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153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4814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429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167D-AE35-4B94-99EB-4E9AFE2155D2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609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charset="0"/>
              </a:defRPr>
            </a:lvl1pPr>
          </a:lstStyle>
          <a:p>
            <a:pPr>
              <a:defRPr/>
            </a:pPr>
            <a:fld id="{A5B352E1-D587-034C-B5A7-5050F4B329D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0553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979" tIns="46979" rIns="46979" bIns="4697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979" tIns="46979" rIns="46979" bIns="4697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741" y="6399920"/>
            <a:ext cx="259059" cy="277985"/>
          </a:xfrm>
          <a:prstGeom prst="rect">
            <a:avLst/>
          </a:prstGeom>
          <a:ln w="12700">
            <a:miter lim="400000"/>
          </a:ln>
        </p:spPr>
        <p:txBody>
          <a:bodyPr wrap="none" lIns="46979" tIns="46979" rIns="46979" bIns="4697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</p:sldLayoutIdLst>
  <p:transition spd="med"/>
  <p:txStyles>
    <p:titleStyle>
      <a:lvl1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50836" marR="0" indent="-350836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802289" marR="0" indent="-332389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47837" marR="0" indent="-308037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815013" marR="0" indent="-405313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307431" marR="0" indent="-427831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2336800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2794000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3251199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3708400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232452"/>
            <a:ext cx="7851913" cy="4893721"/>
          </a:xfrm>
        </p:spPr>
        <p:txBody>
          <a:bodyPr>
            <a:normAutofit/>
          </a:bodyPr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Latvijas koru diriģentu sanāksme</a:t>
            </a:r>
          </a:p>
          <a:p>
            <a:pPr algn="ctr"/>
            <a:endParaRPr lang="lv-LV" dirty="0"/>
          </a:p>
          <a:p>
            <a:pPr algn="ctr"/>
            <a:r>
              <a:rPr lang="lv-LV" sz="2400" b="1" dirty="0"/>
              <a:t>KORU NOZARES AKTUALITĀTES</a:t>
            </a:r>
          </a:p>
          <a:p>
            <a:pPr algn="ctr"/>
            <a:endParaRPr lang="lv-LV" dirty="0"/>
          </a:p>
          <a:p>
            <a:pPr algn="ctr"/>
            <a:r>
              <a:rPr lang="lv-LV" dirty="0"/>
              <a:t>Koru un vokālo ansambļu eksperts </a:t>
            </a:r>
          </a:p>
          <a:p>
            <a:pPr algn="ctr"/>
            <a:r>
              <a:rPr lang="lv-LV" dirty="0"/>
              <a:t>Lauris Goss</a:t>
            </a:r>
          </a:p>
          <a:p>
            <a:pPr algn="ctr"/>
            <a:endParaRPr lang="lv-LV" sz="1400" dirty="0"/>
          </a:p>
          <a:p>
            <a:pPr algn="ctr"/>
            <a:endParaRPr lang="lv-LV" sz="1400" dirty="0"/>
          </a:p>
          <a:p>
            <a:pPr algn="ctr"/>
            <a:r>
              <a:rPr lang="lv-LV" sz="1400" dirty="0"/>
              <a:t>Rīgas Latviešu biedrība, 2021. gada 16.oktobris</a:t>
            </a:r>
          </a:p>
          <a:p>
            <a:pPr algn="ctr"/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7265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0A6DD3-85E3-4379-BBD9-2796D46A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20417"/>
          </a:xfrm>
        </p:spPr>
        <p:txBody>
          <a:bodyPr>
            <a:normAutofit/>
          </a:bodyPr>
          <a:lstStyle/>
          <a:p>
            <a:pPr algn="ctr"/>
            <a:r>
              <a:rPr lang="lv-LV" b="0" dirty="0"/>
              <a:t>LNKC rīkotie koru nozares </a:t>
            </a:r>
            <a:br>
              <a:rPr lang="lv-LV" b="0" dirty="0"/>
            </a:br>
            <a:r>
              <a:rPr lang="lv-LV" b="0" dirty="0"/>
              <a:t>pasākumi 2022.gadā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86909D6-1F31-43DD-A0F2-B31174C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52600"/>
            <a:ext cx="8050696" cy="4373573"/>
          </a:xfrm>
        </p:spPr>
        <p:txBody>
          <a:bodyPr>
            <a:normAutofit/>
          </a:bodyPr>
          <a:lstStyle/>
          <a:p>
            <a:r>
              <a:rPr lang="lv-LV" dirty="0"/>
              <a:t>28. maijs, TALSI 	– Kurzemes un Zemgales jauktie kori</a:t>
            </a:r>
          </a:p>
          <a:p>
            <a:endParaRPr lang="lv-LV" dirty="0"/>
          </a:p>
          <a:p>
            <a:r>
              <a:rPr lang="lv-LV" dirty="0"/>
              <a:t>4. jūnijs, TUKUMS 	– Latvijas sieviešu un vīru kori</a:t>
            </a:r>
          </a:p>
          <a:p>
            <a:endParaRPr lang="lv-LV" dirty="0"/>
          </a:p>
          <a:p>
            <a:r>
              <a:rPr lang="lv-LV" dirty="0"/>
              <a:t>11. jūnijs, CĒSIS 	– Vidzemes un Latgales jauktie kori</a:t>
            </a:r>
          </a:p>
          <a:p>
            <a:endParaRPr lang="lv-LV" dirty="0"/>
          </a:p>
          <a:p>
            <a:r>
              <a:rPr lang="lv-LV" dirty="0"/>
              <a:t>jūlijs un augusts RĪGA, Mežaparka Lielā estrāde </a:t>
            </a:r>
          </a:p>
          <a:p>
            <a:r>
              <a:rPr lang="lv-LV" dirty="0"/>
              <a:t>			– Koru </a:t>
            </a:r>
            <a:r>
              <a:rPr lang="lv-LV" dirty="0" err="1"/>
              <a:t>lielkoncerta</a:t>
            </a:r>
            <a:r>
              <a:rPr lang="lv-LV" dirty="0"/>
              <a:t> un </a:t>
            </a:r>
          </a:p>
          <a:p>
            <a:r>
              <a:rPr lang="lv-LV" dirty="0"/>
              <a:t>			Noslēguma koncerta 						kopmēģinājumi/modelēšanas pasākumi </a:t>
            </a:r>
          </a:p>
        </p:txBody>
      </p:sp>
    </p:spTree>
    <p:extLst>
      <p:ext uri="{BB962C8B-B14F-4D97-AF65-F5344CB8AC3E}">
        <p14:creationId xmlns:p14="http://schemas.microsoft.com/office/powerpoint/2010/main" val="14800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Ceļā uz XXVII Vispārējiem latviešu Dziesmu un XVII Deju svētkiem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2020. gadā darbu uzsāk </a:t>
            </a:r>
          </a:p>
          <a:p>
            <a:pPr algn="ctr"/>
            <a:r>
              <a:rPr lang="lv-LV" dirty="0"/>
              <a:t>Koru </a:t>
            </a:r>
            <a:r>
              <a:rPr lang="lv-LV" dirty="0" err="1"/>
              <a:t>lielkoncerta</a:t>
            </a:r>
            <a:r>
              <a:rPr lang="lv-LV" dirty="0"/>
              <a:t> «Tīrums. Dziesmas ceļš» </a:t>
            </a:r>
          </a:p>
          <a:p>
            <a:pPr algn="ctr"/>
            <a:r>
              <a:rPr lang="lv-LV" dirty="0"/>
              <a:t>radošā komanda</a:t>
            </a:r>
          </a:p>
          <a:p>
            <a:pPr algn="ctr"/>
            <a:endParaRPr lang="lv-LV" dirty="0"/>
          </a:p>
          <a:p>
            <a:pPr algn="ctr"/>
            <a:r>
              <a:rPr lang="lv-LV" dirty="0"/>
              <a:t>Mākslinieciskie vadītāji </a:t>
            </a:r>
          </a:p>
          <a:p>
            <a:pPr algn="ctr"/>
            <a:r>
              <a:rPr lang="lv-LV" dirty="0"/>
              <a:t>– Kaspars Ādamsons un Ārijs </a:t>
            </a:r>
            <a:r>
              <a:rPr lang="lv-LV" dirty="0" err="1"/>
              <a:t>Šķepasts</a:t>
            </a:r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Režisors – Juris Jonelis</a:t>
            </a:r>
          </a:p>
          <a:p>
            <a:pPr algn="ctr"/>
            <a:r>
              <a:rPr lang="lv-LV" dirty="0"/>
              <a:t>Scenogrāfs – Ivars Mailītis</a:t>
            </a:r>
          </a:p>
          <a:p>
            <a:pPr algn="ctr"/>
            <a:r>
              <a:rPr lang="lv-LV" dirty="0"/>
              <a:t>Dramaturgs – Matīss </a:t>
            </a:r>
            <a:r>
              <a:rPr lang="lv-LV" dirty="0" err="1"/>
              <a:t>Gricmanis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12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Ceļā uz XXVII Vispārējiem latviešu Dziesmu un XVII Deju svētkiem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2021. gada janvārī notiek dziesmu aptauja </a:t>
            </a:r>
          </a:p>
          <a:p>
            <a:pPr algn="ctr"/>
            <a:r>
              <a:rPr lang="lv-LV" dirty="0"/>
              <a:t>par nākamo Dziesmu un deju svētku </a:t>
            </a:r>
          </a:p>
          <a:p>
            <a:pPr algn="ctr"/>
            <a:r>
              <a:rPr lang="lv-LV" dirty="0"/>
              <a:t>Noslēguma koncerta repertuāru.</a:t>
            </a:r>
          </a:p>
          <a:p>
            <a:pPr algn="ctr"/>
            <a:endParaRPr lang="lv-LV" dirty="0"/>
          </a:p>
          <a:p>
            <a:pPr algn="ctr"/>
            <a:r>
              <a:rPr lang="lv-LV" dirty="0"/>
              <a:t>Aptaujā piedalās 2145 respondenti</a:t>
            </a:r>
          </a:p>
        </p:txBody>
      </p:sp>
    </p:spTree>
    <p:extLst>
      <p:ext uri="{BB962C8B-B14F-4D97-AF65-F5344CB8AC3E}">
        <p14:creationId xmlns:p14="http://schemas.microsoft.com/office/powerpoint/2010/main" val="36225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Ceļā uz XXVII Vispārējiem latviešu Dziesmu un XVII Deju svētkiem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Noslēguma koncerta «Kopā Augšup» radošā darba grupa</a:t>
            </a:r>
          </a:p>
          <a:p>
            <a:pPr algn="ctr"/>
            <a:endParaRPr lang="lv-LV" dirty="0"/>
          </a:p>
          <a:p>
            <a:pPr algn="ctr"/>
            <a:r>
              <a:rPr lang="lv-LV" dirty="0"/>
              <a:t>Darba grupas vadītājs – Romāns Vanags</a:t>
            </a:r>
          </a:p>
          <a:p>
            <a:pPr algn="ctr"/>
            <a:r>
              <a:rPr lang="lv-LV" dirty="0"/>
              <a:t>Koru nozares pārstāvji – Agita Ikauniece - </a:t>
            </a:r>
            <a:r>
              <a:rPr lang="lv-LV" dirty="0" err="1"/>
              <a:t>Rimšēviča</a:t>
            </a:r>
            <a:r>
              <a:rPr lang="lv-LV" dirty="0"/>
              <a:t> </a:t>
            </a:r>
          </a:p>
          <a:p>
            <a:pPr algn="ctr"/>
            <a:r>
              <a:rPr lang="lv-LV" dirty="0"/>
              <a:t>un Aira Birziņa</a:t>
            </a:r>
          </a:p>
          <a:p>
            <a:pPr algn="ctr"/>
            <a:r>
              <a:rPr lang="lv-LV" dirty="0"/>
              <a:t>Deju nozares pārstāve – Iveta Pētersone - </a:t>
            </a:r>
            <a:r>
              <a:rPr lang="lv-LV" dirty="0" err="1"/>
              <a:t>Lazdāne</a:t>
            </a:r>
            <a:endParaRPr lang="lv-LV" dirty="0"/>
          </a:p>
          <a:p>
            <a:pPr algn="ctr"/>
            <a:r>
              <a:rPr lang="lv-LV" dirty="0"/>
              <a:t>Pūtēju orķestru nozares pārstāvis – Guntis Kumačevs</a:t>
            </a:r>
          </a:p>
          <a:p>
            <a:pPr algn="ctr"/>
            <a:endParaRPr lang="lv-LV" dirty="0"/>
          </a:p>
          <a:p>
            <a:pPr algn="ctr"/>
            <a:r>
              <a:rPr lang="lv-LV" dirty="0"/>
              <a:t>Režisors – Reinis Suhanovs</a:t>
            </a:r>
          </a:p>
          <a:p>
            <a:pPr algn="ctr"/>
            <a:r>
              <a:rPr lang="lv-LV" dirty="0"/>
              <a:t>Scenogrāfs – Austris Mailītis</a:t>
            </a:r>
          </a:p>
          <a:p>
            <a:pPr algn="ctr"/>
            <a:r>
              <a:rPr lang="lv-LV" dirty="0"/>
              <a:t>Scenārija autore – Rasa Bugavičute - Pēce</a:t>
            </a:r>
          </a:p>
        </p:txBody>
      </p:sp>
    </p:spTree>
    <p:extLst>
      <p:ext uri="{BB962C8B-B14F-4D97-AF65-F5344CB8AC3E}">
        <p14:creationId xmlns:p14="http://schemas.microsoft.com/office/powerpoint/2010/main" val="1507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Ceļā uz XXVII Vispārējiem latviešu Dziesmu un XVII Deju svētkiem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pPr algn="ctr"/>
            <a:endParaRPr lang="lv-LV" dirty="0"/>
          </a:p>
          <a:p>
            <a:pPr algn="ctr">
              <a:lnSpc>
                <a:spcPct val="110000"/>
              </a:lnSpc>
            </a:pPr>
            <a:r>
              <a:rPr lang="lv-LV" dirty="0"/>
              <a:t>Līdz 2021.gada 5.jūnijam </a:t>
            </a:r>
          </a:p>
          <a:p>
            <a:pPr algn="ctr">
              <a:lnSpc>
                <a:spcPct val="110000"/>
              </a:lnSpc>
            </a:pPr>
            <a:r>
              <a:rPr lang="lv-LV" dirty="0"/>
              <a:t>LNKC organizē aptauju par </a:t>
            </a:r>
          </a:p>
          <a:p>
            <a:pPr algn="ctr">
              <a:lnSpc>
                <a:spcPct val="110000"/>
              </a:lnSpc>
            </a:pPr>
            <a:r>
              <a:rPr lang="lv-LV" dirty="0"/>
              <a:t>XXVII Vispārējo latviešu Dziesmu un XVII Deju svētku </a:t>
            </a:r>
          </a:p>
          <a:p>
            <a:pPr algn="ctr">
              <a:lnSpc>
                <a:spcPct val="110000"/>
              </a:lnSpc>
            </a:pPr>
            <a:r>
              <a:rPr lang="lv-LV" dirty="0"/>
              <a:t>koru nozares virsdiriģentiem</a:t>
            </a:r>
          </a:p>
          <a:p>
            <a:pPr algn="ctr">
              <a:lnSpc>
                <a:spcPct val="110000"/>
              </a:lnSpc>
            </a:pPr>
            <a:endParaRPr lang="lv-LV" dirty="0"/>
          </a:p>
          <a:p>
            <a:pPr algn="ctr">
              <a:lnSpc>
                <a:spcPct val="110000"/>
              </a:lnSpc>
            </a:pPr>
            <a:r>
              <a:rPr lang="lv-LV" sz="1600" dirty="0"/>
              <a:t>Aptaujas anketas aizpildīja 193 diriģenti</a:t>
            </a:r>
            <a:r>
              <a:rPr lang="lv-LV" dirty="0"/>
              <a:t> </a:t>
            </a:r>
          </a:p>
          <a:p>
            <a:pPr algn="ctr">
              <a:lnSpc>
                <a:spcPct val="110000"/>
              </a:lnSpc>
            </a:pPr>
            <a:endParaRPr lang="lv-LV" dirty="0"/>
          </a:p>
          <a:p>
            <a:pPr algn="ctr">
              <a:spcBef>
                <a:spcPts val="0"/>
              </a:spcBef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35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Ceļā uz XXVII Vispārējiem latviešu Dziesmu un XVII Deju svētkiem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lv-LV" dirty="0"/>
          </a:p>
          <a:p>
            <a:pPr algn="ctr">
              <a:spcBef>
                <a:spcPts val="600"/>
              </a:spcBef>
            </a:pPr>
            <a:endParaRPr lang="lv-LV" dirty="0"/>
          </a:p>
          <a:p>
            <a:pPr algn="ctr">
              <a:spcBef>
                <a:spcPts val="600"/>
              </a:spcBef>
            </a:pPr>
            <a:r>
              <a:rPr lang="lv-LV" dirty="0"/>
              <a:t>Balstoties uz aptaujas rezultātiem, </a:t>
            </a:r>
          </a:p>
          <a:p>
            <a:pPr algn="ctr">
              <a:spcBef>
                <a:spcPts val="600"/>
              </a:spcBef>
            </a:pPr>
            <a:r>
              <a:rPr lang="lv-LV" dirty="0"/>
              <a:t>XXVII Vispārējo latviešu Dziesmu un </a:t>
            </a:r>
          </a:p>
          <a:p>
            <a:pPr algn="ctr">
              <a:spcBef>
                <a:spcPts val="600"/>
              </a:spcBef>
            </a:pPr>
            <a:r>
              <a:rPr lang="lv-LV" dirty="0"/>
              <a:t>XVII Deju svētku virsdiriģentus izvirza </a:t>
            </a:r>
          </a:p>
          <a:p>
            <a:pPr algn="ctr">
              <a:spcBef>
                <a:spcPts val="600"/>
              </a:spcBef>
            </a:pPr>
            <a:r>
              <a:rPr lang="lv-LV" dirty="0"/>
              <a:t>Koru </a:t>
            </a:r>
            <a:r>
              <a:rPr lang="lv-LV" dirty="0" err="1"/>
              <a:t>lielkoncerta</a:t>
            </a:r>
            <a:r>
              <a:rPr lang="lv-LV" dirty="0"/>
              <a:t> mākslinieciskie vadītāji </a:t>
            </a:r>
          </a:p>
          <a:p>
            <a:pPr algn="ctr">
              <a:spcBef>
                <a:spcPts val="600"/>
              </a:spcBef>
            </a:pPr>
            <a:r>
              <a:rPr lang="lv-LV" dirty="0"/>
              <a:t>un Noslēguma koncerta </a:t>
            </a:r>
          </a:p>
          <a:p>
            <a:pPr algn="ctr">
              <a:spcBef>
                <a:spcPts val="600"/>
              </a:spcBef>
            </a:pPr>
            <a:r>
              <a:rPr lang="lv-LV" dirty="0"/>
              <a:t>radošā darba grupa</a:t>
            </a:r>
          </a:p>
          <a:p>
            <a:pPr algn="ctr">
              <a:spcBef>
                <a:spcPts val="600"/>
              </a:spcBef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43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Ceļā uz XXVII Vispārējiem latviešu Dziesmu un XVII Deju svētkiem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endParaRPr lang="lv-LV" dirty="0"/>
          </a:p>
          <a:p>
            <a:pPr algn="ctr"/>
            <a:r>
              <a:rPr lang="lv-LV" dirty="0"/>
              <a:t>2021. gada 8. septembrī </a:t>
            </a:r>
          </a:p>
          <a:p>
            <a:pPr algn="ctr"/>
            <a:r>
              <a:rPr lang="lv-LV" dirty="0"/>
              <a:t>ar Dziesmu svētku virsdiriģentu sarakstu </a:t>
            </a:r>
          </a:p>
          <a:p>
            <a:pPr algn="ctr"/>
            <a:r>
              <a:rPr lang="lv-LV" dirty="0"/>
              <a:t>tiek iepazīstināta koru nozares konsultatīvā padome</a:t>
            </a:r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2021. gada 28. septembrī </a:t>
            </a:r>
          </a:p>
          <a:p>
            <a:pPr algn="ctr"/>
            <a:r>
              <a:rPr lang="lv-LV" dirty="0"/>
              <a:t>ar Dziesmu svētku virsdiriģentu sarakstu </a:t>
            </a:r>
          </a:p>
          <a:p>
            <a:pPr algn="ctr"/>
            <a:r>
              <a:rPr lang="lv-LV" dirty="0"/>
              <a:t>tiek iepazīstināta Dziesmu svētku mākslinieciskā padome</a:t>
            </a:r>
          </a:p>
        </p:txBody>
      </p:sp>
    </p:spTree>
    <p:extLst>
      <p:ext uri="{BB962C8B-B14F-4D97-AF65-F5344CB8AC3E}">
        <p14:creationId xmlns:p14="http://schemas.microsoft.com/office/powerpoint/2010/main" val="30535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DZIESMU SVĒTKU GODA VIRSDIRIĢENTI</a:t>
            </a:r>
          </a:p>
        </p:txBody>
      </p:sp>
      <p:graphicFrame>
        <p:nvGraphicFramePr>
          <p:cNvPr id="6" name="Tabula 6">
            <a:extLst>
              <a:ext uri="{FF2B5EF4-FFF2-40B4-BE49-F238E27FC236}">
                <a16:creationId xmlns:a16="http://schemas.microsoft.com/office/drawing/2014/main" id="{B0E983B1-09D5-4DB5-9B88-E70214F8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64551"/>
              </p:ext>
            </p:extLst>
          </p:nvPr>
        </p:nvGraphicFramePr>
        <p:xfrm>
          <a:off x="1540565" y="1610139"/>
          <a:ext cx="6079434" cy="456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9434">
                  <a:extLst>
                    <a:ext uri="{9D8B030D-6E8A-4147-A177-3AD203B41FA5}">
                      <a16:colId xmlns:a16="http://schemas.microsoft.com/office/drawing/2014/main" val="953794866"/>
                    </a:ext>
                  </a:extLst>
                </a:gridCol>
              </a:tblGrid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Jānis Erenštreits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710369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Andrejs Jansons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52617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Juris Kļaviņš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08069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Jēkabs Ozoliņš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0410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Arvīds Platpers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67802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Edgars Račevskis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85462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Jānis Zirnis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52500"/>
                  </a:ext>
                </a:extLst>
              </a:tr>
              <a:tr h="5645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Lilija Zobens </a:t>
                      </a:r>
                    </a:p>
                    <a:p>
                      <a:pPr marL="0" marR="0" lvl="0" indent="0" algn="ctr" defTabSz="938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Times New Roman"/>
                        </a:rPr>
                        <a:t>(apstiprināta koru nozares padomē 2021.gada 29.martā)</a:t>
                      </a:r>
                      <a:endParaRPr lang="lv-LV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dirty="0"/>
              <a:t>Virsdiriģenti Koru </a:t>
            </a:r>
            <a:r>
              <a:rPr lang="lv-LV" b="0" dirty="0" err="1"/>
              <a:t>lielkoncertā</a:t>
            </a:r>
            <a:r>
              <a:rPr lang="lv-LV" b="0" dirty="0"/>
              <a:t> </a:t>
            </a:r>
            <a:br>
              <a:rPr lang="lv-LV" b="0" dirty="0"/>
            </a:br>
            <a:r>
              <a:rPr lang="lv-LV" b="0" dirty="0"/>
              <a:t>un Noslēguma koncertā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7530F5A-011F-442B-8E72-92F6F62B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52600"/>
            <a:ext cx="7851913" cy="4373573"/>
          </a:xfrm>
        </p:spPr>
        <p:txBody>
          <a:bodyPr>
            <a:normAutofit/>
          </a:bodyPr>
          <a:lstStyle/>
          <a:p>
            <a:pPr algn="ctr"/>
            <a:endParaRPr lang="lv-LV" b="1" dirty="0"/>
          </a:p>
          <a:p>
            <a:pPr algn="ctr"/>
            <a:endParaRPr lang="lv-LV" b="1" dirty="0"/>
          </a:p>
        </p:txBody>
      </p:sp>
      <p:graphicFrame>
        <p:nvGraphicFramePr>
          <p:cNvPr id="7" name="Tabula 6">
            <a:extLst>
              <a:ext uri="{FF2B5EF4-FFF2-40B4-BE49-F238E27FC236}">
                <a16:creationId xmlns:a16="http://schemas.microsoft.com/office/drawing/2014/main" id="{388669B7-8D29-4744-A8D2-E190829CC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8013"/>
              </p:ext>
            </p:extLst>
          </p:nvPr>
        </p:nvGraphicFramePr>
        <p:xfrm>
          <a:off x="1679713" y="1570382"/>
          <a:ext cx="5656759" cy="48800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6759">
                  <a:extLst>
                    <a:ext uri="{9D8B030D-6E8A-4147-A177-3AD203B41FA5}">
                      <a16:colId xmlns:a16="http://schemas.microsoft.com/office/drawing/2014/main" val="2464122293"/>
                    </a:ext>
                  </a:extLst>
                </a:gridCol>
              </a:tblGrid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Kaspars Ādamsons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51130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Aira Birziņa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279767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Gints </a:t>
                      </a:r>
                      <a:r>
                        <a:rPr lang="lv-LV" sz="2000" dirty="0" err="1">
                          <a:effectLst/>
                        </a:rPr>
                        <a:t>Ceplenieks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48273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Ivars Cinkuss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358736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Agita Ikauniece-</a:t>
                      </a:r>
                      <a:r>
                        <a:rPr lang="lv-LV" sz="2000" dirty="0" err="1">
                          <a:effectLst/>
                        </a:rPr>
                        <a:t>Rimšēviča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7429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Mārtiņš Klišāns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85643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Sigvards Kļava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044061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Māra Marnauza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723618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Māris Sirmais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13890"/>
                  </a:ext>
                </a:extLst>
              </a:tr>
              <a:tr h="354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Ints Teterovskis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76537"/>
                  </a:ext>
                </a:extLst>
              </a:tr>
              <a:tr h="322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Ilze Valce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613947"/>
                  </a:ext>
                </a:extLst>
              </a:tr>
              <a:tr h="190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Romāns Vanags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7C542F-9F5F-480C-BC11-120464AE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380" y="399621"/>
            <a:ext cx="6081966" cy="1018020"/>
          </a:xfrm>
        </p:spPr>
        <p:txBody>
          <a:bodyPr/>
          <a:lstStyle/>
          <a:p>
            <a:pPr algn="ctr"/>
            <a:r>
              <a:rPr lang="lv-LV" b="0" dirty="0"/>
              <a:t>Virsdiriģenti Koru </a:t>
            </a:r>
            <a:r>
              <a:rPr lang="lv-LV" b="0" dirty="0" err="1"/>
              <a:t>lielkoncertā</a:t>
            </a:r>
            <a:r>
              <a:rPr lang="lv-LV" b="0" dirty="0"/>
              <a:t> </a:t>
            </a:r>
            <a:br>
              <a:rPr lang="lv-LV" b="0" dirty="0"/>
            </a:br>
            <a:endParaRPr lang="lv-LV" b="0" dirty="0"/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19F21CB4-6CF3-4AA2-BAFF-5CE3F9B3E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61852"/>
              </p:ext>
            </p:extLst>
          </p:nvPr>
        </p:nvGraphicFramePr>
        <p:xfrm>
          <a:off x="1798983" y="1570383"/>
          <a:ext cx="5516217" cy="48713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6217">
                  <a:extLst>
                    <a:ext uri="{9D8B030D-6E8A-4147-A177-3AD203B41FA5}">
                      <a16:colId xmlns:a16="http://schemas.microsoft.com/office/drawing/2014/main" val="4080228529"/>
                    </a:ext>
                  </a:extLst>
                </a:gridCol>
              </a:tblGrid>
              <a:tr h="454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Jānis Baltiņš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468290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Jurģis </a:t>
                      </a:r>
                      <a:r>
                        <a:rPr lang="lv-LV" sz="2000" dirty="0" err="1">
                          <a:effectLst/>
                        </a:rPr>
                        <a:t>Cābulis</a:t>
                      </a:r>
                      <a:r>
                        <a:rPr lang="lv-LV" sz="2000" dirty="0">
                          <a:effectLst/>
                        </a:rPr>
                        <a:t>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830732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effectLst/>
                        </a:rPr>
                        <a:t>Uldis Kokars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130196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Aigars </a:t>
                      </a:r>
                      <a:r>
                        <a:rPr lang="lv-LV" sz="2000" dirty="0" err="1">
                          <a:effectLst/>
                        </a:rPr>
                        <a:t>Meri</a:t>
                      </a:r>
                      <a:r>
                        <a:rPr lang="lv-LV" sz="2000" dirty="0">
                          <a:effectLst/>
                        </a:rPr>
                        <a:t>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464844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Mārtiņš Ozoliņš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308701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Jānis Ozols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841943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Ārijs </a:t>
                      </a:r>
                      <a:r>
                        <a:rPr lang="lv-LV" sz="2000" dirty="0" err="1">
                          <a:effectLst/>
                        </a:rPr>
                        <a:t>Šķepasts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109958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Jevgeņijs Ustinskovs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687680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Andris Veismanis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364500"/>
                  </a:ext>
                </a:extLst>
              </a:tr>
              <a:tr h="454140">
                <a:tc>
                  <a:txBody>
                    <a:bodyPr/>
                    <a:lstStyle/>
                    <a:p>
                      <a:pPr marL="0" marR="0" lvl="0" indent="0" algn="ctr" defTabSz="9382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effectLst/>
                        </a:rPr>
                        <a:t>Edgars Vītols (pirmo reizi)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762442"/>
                  </a:ext>
                </a:extLst>
              </a:tr>
              <a:tr h="7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93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0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4BFF46-9BA7-4E31-B93D-D252F945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6" y="566529"/>
            <a:ext cx="6122504" cy="974035"/>
          </a:xfrm>
        </p:spPr>
        <p:txBody>
          <a:bodyPr/>
          <a:lstStyle/>
          <a:p>
            <a:pPr algn="ctr"/>
            <a:r>
              <a:rPr lang="lv-LV" b="0" dirty="0"/>
              <a:t>ReTV ēterā no 1.novembra, </a:t>
            </a:r>
            <a:br>
              <a:rPr lang="lv-LV" b="0" dirty="0"/>
            </a:br>
            <a:r>
              <a:rPr lang="lv-LV" b="0" dirty="0"/>
              <a:t>pirmdienās plkst. 20.00</a:t>
            </a:r>
          </a:p>
        </p:txBody>
      </p:sp>
      <p:pic>
        <p:nvPicPr>
          <p:cNvPr id="7" name="Satura vietturis 6" descr="Attēls, kurā ir teksts&#10;&#10;Apraksts ģenerēts automātiski">
            <a:extLst>
              <a:ext uri="{FF2B5EF4-FFF2-40B4-BE49-F238E27FC236}">
                <a16:creationId xmlns:a16="http://schemas.microsoft.com/office/drawing/2014/main" id="{ACA6B4DF-F595-4DBE-AC39-CE7E34E82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2" y="1773893"/>
            <a:ext cx="7692887" cy="4327249"/>
          </a:xfrm>
        </p:spPr>
      </p:pic>
    </p:spTree>
    <p:extLst>
      <p:ext uri="{BB962C8B-B14F-4D97-AF65-F5344CB8AC3E}">
        <p14:creationId xmlns:p14="http://schemas.microsoft.com/office/powerpoint/2010/main" val="24820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a 2">
            <a:extLst>
              <a:ext uri="{FF2B5EF4-FFF2-40B4-BE49-F238E27FC236}">
                <a16:creationId xmlns:a16="http://schemas.microsoft.com/office/drawing/2014/main" id="{3C94B762-D009-4C18-BB10-86AC8D877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93190"/>
              </p:ext>
            </p:extLst>
          </p:nvPr>
        </p:nvGraphicFramePr>
        <p:xfrm>
          <a:off x="1480930" y="3836504"/>
          <a:ext cx="6139070" cy="185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9070">
                  <a:extLst>
                    <a:ext uri="{9D8B030D-6E8A-4147-A177-3AD203B41FA5}">
                      <a16:colId xmlns:a16="http://schemas.microsoft.com/office/drawing/2014/main" val="1366264306"/>
                    </a:ext>
                  </a:extLst>
                </a:gridCol>
              </a:tblGrid>
              <a:tr h="1858618">
                <a:tc>
                  <a:txBody>
                    <a:bodyPr/>
                    <a:lstStyle/>
                    <a:p>
                      <a:pPr algn="ctr" rtl="0"/>
                      <a:endParaRPr lang="lv-LV" sz="1600" dirty="0"/>
                    </a:p>
                    <a:p>
                      <a:pPr algn="ctr" rtl="0"/>
                      <a:endParaRPr lang="lv-LV" sz="1600" dirty="0"/>
                    </a:p>
                    <a:p>
                      <a:pPr algn="ctr" rtl="0"/>
                      <a:r>
                        <a:rPr lang="lv-LV" sz="2000" dirty="0"/>
                        <a:t>Paldies par uzmanību!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46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9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3AD1A1-18C5-4BBA-B8DC-4B2F864C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78" y="727206"/>
            <a:ext cx="6609522" cy="690435"/>
          </a:xfrm>
        </p:spPr>
        <p:txBody>
          <a:bodyPr/>
          <a:lstStyle/>
          <a:p>
            <a:pPr algn="ctr"/>
            <a:r>
              <a:rPr lang="lv-LV" b="0" dirty="0"/>
              <a:t>Notis un balsu ieraksti</a:t>
            </a:r>
          </a:p>
        </p:txBody>
      </p:sp>
      <p:pic>
        <p:nvPicPr>
          <p:cNvPr id="7" name="Satura vietturis 6" descr="Attēls, kurā ir teksts&#10;&#10;Apraksts ģenerēts automātiski">
            <a:extLst>
              <a:ext uri="{FF2B5EF4-FFF2-40B4-BE49-F238E27FC236}">
                <a16:creationId xmlns:a16="http://schemas.microsoft.com/office/drawing/2014/main" id="{A752C91A-AB46-4E09-B04D-7E4A616C6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7" y="1663776"/>
            <a:ext cx="7941365" cy="4467017"/>
          </a:xfrm>
        </p:spPr>
      </p:pic>
    </p:spTree>
    <p:extLst>
      <p:ext uri="{BB962C8B-B14F-4D97-AF65-F5344CB8AC3E}">
        <p14:creationId xmlns:p14="http://schemas.microsoft.com/office/powerpoint/2010/main" val="7004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F3AD1A1-18C5-4BBA-B8DC-4B2F864C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78" y="727206"/>
            <a:ext cx="6609522" cy="564881"/>
          </a:xfrm>
        </p:spPr>
        <p:txBody>
          <a:bodyPr/>
          <a:lstStyle/>
          <a:p>
            <a:pPr algn="ctr"/>
            <a:r>
              <a:rPr lang="lv-LV" b="0" dirty="0"/>
              <a:t>Notis un balsu ieraksti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1BBA018-62A9-4D0A-B01D-B30FCE89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1757221"/>
            <a:ext cx="7673009" cy="4373573"/>
          </a:xfrm>
        </p:spPr>
        <p:txBody>
          <a:bodyPr/>
          <a:lstStyle/>
          <a:p>
            <a:endParaRPr lang="lv-LV" dirty="0"/>
          </a:p>
          <a:p>
            <a:r>
              <a:rPr lang="lv-LV" b="1" dirty="0"/>
              <a:t>Piekļuve nošu materiāliem</a:t>
            </a:r>
          </a:p>
          <a:p>
            <a:endParaRPr lang="lv-LV" dirty="0"/>
          </a:p>
          <a:p>
            <a:r>
              <a:rPr lang="lv-LV" dirty="0"/>
              <a:t>		Dziesmas2023</a:t>
            </a:r>
          </a:p>
          <a:p>
            <a:endParaRPr lang="lv-LV" dirty="0"/>
          </a:p>
          <a:p>
            <a:r>
              <a:rPr lang="lv-LV" b="1" dirty="0"/>
              <a:t>Piekļuve balsu ierakstiem</a:t>
            </a:r>
          </a:p>
          <a:p>
            <a:endParaRPr lang="lv-LV" dirty="0"/>
          </a:p>
          <a:p>
            <a:r>
              <a:rPr lang="lv-LV" dirty="0"/>
              <a:t>		DZSV2023</a:t>
            </a:r>
          </a:p>
          <a:p>
            <a:r>
              <a:rPr lang="lv-LV" dirty="0"/>
              <a:t>		dziesmas</a:t>
            </a:r>
          </a:p>
        </p:txBody>
      </p:sp>
    </p:spTree>
    <p:extLst>
      <p:ext uri="{BB962C8B-B14F-4D97-AF65-F5344CB8AC3E}">
        <p14:creationId xmlns:p14="http://schemas.microsoft.com/office/powerpoint/2010/main" val="33732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0A6DD3-85E3-4379-BBD9-2796D46A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2041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b="0" dirty="0"/>
              <a:t>Apgūstamais pārbaudes repertuārs </a:t>
            </a:r>
            <a:br>
              <a:rPr lang="lv-LV" b="0" dirty="0"/>
            </a:br>
            <a:r>
              <a:rPr lang="lv-LV" b="0" dirty="0"/>
              <a:t>koriem 2021/2022.gada sezonā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86909D6-1F31-43DD-A0F2-B31174C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52600"/>
            <a:ext cx="8050696" cy="437357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effectLst/>
                <a:cs typeface="Arial" panose="020B0604020202020204" pitchFamily="34" charset="0"/>
              </a:rPr>
              <a:t>VĪRU KORIEM </a:t>
            </a:r>
            <a:endParaRPr lang="lv-LV" sz="1800" dirty="0">
              <a:effectLst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Emīls Dārziņš, Kārlis Skalbe		“Mūžam zili ir Latvijas kalni”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Jānis Norvilis, Leonīds Breikšs 	“</a:t>
            </a:r>
            <a:r>
              <a:rPr lang="lv-LV" sz="1800" dirty="0" err="1">
                <a:cs typeface="Arial" panose="020B0604020202020204" pitchFamily="34" charset="0"/>
              </a:rPr>
              <a:t>Vakarjunda</a:t>
            </a:r>
            <a:r>
              <a:rPr lang="lv-LV" sz="1800" dirty="0">
                <a:cs typeface="Arial" panose="020B0604020202020204" pitchFamily="34" charset="0"/>
              </a:rPr>
              <a:t>”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Latviešu t.dz. Romualda Jermaka </a:t>
            </a:r>
            <a:r>
              <a:rPr lang="lv-LV" sz="1800" dirty="0" err="1">
                <a:cs typeface="Arial" panose="020B0604020202020204" pitchFamily="34" charset="0"/>
              </a:rPr>
              <a:t>apd</a:t>
            </a:r>
            <a:r>
              <a:rPr lang="lv-LV" sz="1800" dirty="0">
                <a:cs typeface="Arial" panose="020B0604020202020204" pitchFamily="34" charset="0"/>
              </a:rPr>
              <a:t>. “Visi ciema suņi rēja”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Jānis Cimze</a:t>
            </a:r>
            <a:r>
              <a:rPr lang="lv-LV" sz="1800" dirty="0">
                <a:effectLst/>
                <a:cs typeface="Arial" panose="020B0604020202020204" pitchFamily="34" charset="0"/>
              </a:rPr>
              <a:t>, latviešu tautasdziesma 	“Rīga dimd”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Ernests Vīgners, latviešu t.dz 	“Strauja, strauja upe </a:t>
            </a:r>
            <a:r>
              <a:rPr lang="lv-LV" sz="1800" dirty="0" err="1">
                <a:effectLst/>
                <a:cs typeface="Arial" panose="020B0604020202020204" pitchFamily="34" charset="0"/>
              </a:rPr>
              <a:t>tecēj</a:t>
            </a:r>
            <a:r>
              <a:rPr lang="lv-LV" sz="1800" dirty="0">
                <a:effectLst/>
                <a:cs typeface="Arial" panose="020B0604020202020204" pitchFamily="34" charset="0"/>
              </a:rPr>
              <a:t>’”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</a:rPr>
              <a:t>Valts Pūce, latviešu t.dz 		“Tumsā gāju”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98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0A6DD3-85E3-4379-BBD9-2796D46A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2041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b="0" dirty="0"/>
              <a:t>Apgūstamais pārbaudes repertuārs </a:t>
            </a:r>
            <a:br>
              <a:rPr lang="lv-LV" b="0" dirty="0"/>
            </a:br>
            <a:r>
              <a:rPr lang="lv-LV" b="0" dirty="0"/>
              <a:t>koriem 2021/2022.gada sezonā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86909D6-1F31-43DD-A0F2-B31174C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762539"/>
            <a:ext cx="8507895" cy="437357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effectLst/>
                <a:cs typeface="Arial" panose="020B0604020202020204" pitchFamily="34" charset="0"/>
              </a:rPr>
              <a:t>SIEVIEŠU KORIEM </a:t>
            </a:r>
            <a:endParaRPr lang="lv-LV" sz="1800" dirty="0">
              <a:effectLst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Aldonis Kalniņš, Skaidrīte Kaldupe 	“Latgalē”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Laura Jēkabsone, latviešu t.dz vārdi “Dziedat, meitas, savu dziesmu”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cs typeface="Arial" panose="020B0604020202020204" pitchFamily="34" charset="0"/>
              </a:rPr>
              <a:t>Selga Mence, latviešu tautasdziesmas 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lv-LV" sz="1800" dirty="0">
                <a:cs typeface="Arial" panose="020B0604020202020204" pitchFamily="34" charset="0"/>
              </a:rPr>
              <a:t>			“Latviešu tautasdziesmu cikls” (5 daļas)  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lv-LV" sz="1800" dirty="0">
                <a:cs typeface="Arial" panose="020B0604020202020204" pitchFamily="34" charset="0"/>
              </a:rPr>
              <a:t>4. Andris Sējāns, latviešu tautasdziesma “Saulīt’ vēlu </a:t>
            </a:r>
            <a:r>
              <a:rPr lang="lv-LV" sz="1800" dirty="0" err="1">
                <a:cs typeface="Arial" panose="020B0604020202020204" pitchFamily="34" charset="0"/>
              </a:rPr>
              <a:t>vakarāi</a:t>
            </a:r>
            <a:r>
              <a:rPr lang="lv-LV" sz="1800" dirty="0">
                <a:cs typeface="Arial" panose="020B0604020202020204" pitchFamily="34" charset="0"/>
              </a:rPr>
              <a:t>” 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lv-LV" sz="1800" dirty="0">
                <a:cs typeface="Arial" panose="020B0604020202020204" pitchFamily="34" charset="0"/>
              </a:rPr>
              <a:t>5. Ilona </a:t>
            </a:r>
            <a:r>
              <a:rPr lang="lv-LV" sz="1800" dirty="0" err="1">
                <a:cs typeface="Arial" panose="020B0604020202020204" pitchFamily="34" charset="0"/>
              </a:rPr>
              <a:t>Rupaine</a:t>
            </a:r>
            <a:r>
              <a:rPr lang="lv-LV" sz="1800" dirty="0">
                <a:cs typeface="Arial" panose="020B0604020202020204" pitchFamily="34" charset="0"/>
              </a:rPr>
              <a:t>, …………. (tiks precizēts)</a:t>
            </a:r>
          </a:p>
        </p:txBody>
      </p:sp>
    </p:spTree>
    <p:extLst>
      <p:ext uri="{BB962C8B-B14F-4D97-AF65-F5344CB8AC3E}">
        <p14:creationId xmlns:p14="http://schemas.microsoft.com/office/powerpoint/2010/main" val="17101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0A6DD3-85E3-4379-BBD9-2796D46A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2041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b="0" dirty="0"/>
              <a:t>Apgūstamais pārbaudes repertuārs </a:t>
            </a:r>
            <a:br>
              <a:rPr lang="lv-LV" b="0" dirty="0"/>
            </a:br>
            <a:r>
              <a:rPr lang="lv-LV" b="0" dirty="0"/>
              <a:t>koriem 2021/2022.gada sezonā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86909D6-1F31-43DD-A0F2-B31174C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52600"/>
            <a:ext cx="8050696" cy="437357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effectLst/>
                <a:cs typeface="Arial" panose="020B0604020202020204" pitchFamily="34" charset="0"/>
              </a:rPr>
              <a:t>VĪRU KORIEM </a:t>
            </a:r>
            <a:endParaRPr lang="lv-LV" sz="1800" dirty="0">
              <a:effectLst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Emīls Dārziņš, Kārlis Skalbe		“Mūžam zili ir Latvijas kalni”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Jānis Norvilis, Leonīds Breikšs 	“</a:t>
            </a:r>
            <a:r>
              <a:rPr lang="lv-LV" sz="1800" dirty="0" err="1">
                <a:effectLst/>
                <a:cs typeface="Arial" panose="020B0604020202020204" pitchFamily="34" charset="0"/>
              </a:rPr>
              <a:t>Vakarjunda</a:t>
            </a:r>
            <a:r>
              <a:rPr lang="lv-LV" sz="1800" dirty="0">
                <a:effectLst/>
                <a:cs typeface="Arial" panose="020B0604020202020204" pitchFamily="34" charset="0"/>
              </a:rPr>
              <a:t>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Latviešu t.dz. Romualda Jermaka </a:t>
            </a:r>
            <a:r>
              <a:rPr lang="lv-LV" sz="1800" dirty="0" err="1">
                <a:effectLst/>
                <a:cs typeface="Arial" panose="020B0604020202020204" pitchFamily="34" charset="0"/>
              </a:rPr>
              <a:t>apd</a:t>
            </a:r>
            <a:r>
              <a:rPr lang="lv-LV" sz="1800" dirty="0">
                <a:effectLst/>
                <a:cs typeface="Arial" panose="020B0604020202020204" pitchFamily="34" charset="0"/>
              </a:rPr>
              <a:t>. “Visi ciema suņi rēja”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Jānis Cimze, latviešu tautasdziesma 	“Rīga dimd”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Ernests Vīgners, latviešu t.dz 	“Strauja, strauja upe </a:t>
            </a:r>
            <a:r>
              <a:rPr lang="lv-LV" sz="1800" dirty="0" err="1">
                <a:effectLst/>
                <a:cs typeface="Arial" panose="020B0604020202020204" pitchFamily="34" charset="0"/>
              </a:rPr>
              <a:t>tecēj</a:t>
            </a:r>
            <a:r>
              <a:rPr lang="lv-LV" sz="1800" dirty="0">
                <a:effectLst/>
                <a:cs typeface="Arial" panose="020B0604020202020204" pitchFamily="34" charset="0"/>
              </a:rPr>
              <a:t>’”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lv-LV" sz="1800" dirty="0">
                <a:effectLst/>
              </a:rPr>
              <a:t>Valts Pūce, latviešu t.dz 		“Tumsā gāju”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7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0A6DD3-85E3-4379-BBD9-2796D46A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2041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b="0" dirty="0"/>
              <a:t>Apgūstamais pārbaudes repertuārs </a:t>
            </a:r>
            <a:br>
              <a:rPr lang="lv-LV" b="0" dirty="0"/>
            </a:br>
            <a:r>
              <a:rPr lang="lv-LV" b="0" dirty="0"/>
              <a:t>koriem 2021/2022.gada sezonā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86909D6-1F31-43DD-A0F2-B31174C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550504"/>
            <a:ext cx="8050696" cy="4999383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5500" b="1" dirty="0">
                <a:cs typeface="Arial" panose="020B0604020202020204" pitchFamily="34" charset="0"/>
              </a:rPr>
              <a:t>JAUKTAJIEM KORIEM B GRUPA (nepilns koncertu repertuārs)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1. Jāzeps Vītols, Auseklis 		“Beverīnas dziedonis”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2. Latviešu t.dz. Jurjānu Andreja </a:t>
            </a:r>
            <a:r>
              <a:rPr lang="lv-LV" sz="4500" dirty="0" err="1">
                <a:cs typeface="Arial" panose="020B0604020202020204" pitchFamily="34" charset="0"/>
              </a:rPr>
              <a:t>apd</a:t>
            </a:r>
            <a:r>
              <a:rPr lang="lv-LV" sz="4500" dirty="0">
                <a:cs typeface="Arial" panose="020B0604020202020204" pitchFamily="34" charset="0"/>
              </a:rPr>
              <a:t>. 	“Kur gāji, puisīti?”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3. Jānis Kalniņš, latviešu tautasdziesma “Līgo dziesma” 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4. Mārtiņš Brauns, Rainis kantātes “Daugava” daļas: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500" dirty="0">
                <a:cs typeface="Arial" panose="020B0604020202020204" pitchFamily="34" charset="0"/>
              </a:rPr>
              <a:t>			“Dusmu dziesma”, “Krauklītis”, “Zvērests”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5. Andris </a:t>
            </a:r>
            <a:r>
              <a:rPr lang="lv-LV" sz="4500" dirty="0" err="1">
                <a:cs typeface="Arial" panose="020B0604020202020204" pitchFamily="34" charset="0"/>
              </a:rPr>
              <a:t>Kontauts</a:t>
            </a:r>
            <a:r>
              <a:rPr lang="lv-LV" sz="4500" dirty="0">
                <a:cs typeface="Arial" panose="020B0604020202020204" pitchFamily="34" charset="0"/>
              </a:rPr>
              <a:t>, latviešu tautasdziesmas vārdi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500" dirty="0">
                <a:cs typeface="Arial" panose="020B0604020202020204" pitchFamily="34" charset="0"/>
              </a:rPr>
              <a:t>			“Sit kociņu pie kociņa, lai rit saule vakarā”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6. Jēkabs Jančevskis, Inese Zandere 	“Koki” 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7. Jānis Lūsēns, Māra Zālīte 		“Sidraba birzs” </a:t>
            </a:r>
          </a:p>
          <a:p>
            <a:pPr lvl="0">
              <a:lnSpc>
                <a:spcPct val="170000"/>
              </a:lnSpc>
            </a:pPr>
            <a:r>
              <a:rPr lang="lv-LV" sz="4500" dirty="0">
                <a:cs typeface="Arial" panose="020B0604020202020204" pitchFamily="34" charset="0"/>
              </a:rPr>
              <a:t>8. </a:t>
            </a:r>
            <a:r>
              <a:rPr lang="lv-LV" sz="4500" dirty="0" err="1">
                <a:cs typeface="Arial" panose="020B0604020202020204" pitchFamily="34" charset="0"/>
              </a:rPr>
              <a:t>Zigmars</a:t>
            </a:r>
            <a:r>
              <a:rPr lang="lv-LV" sz="4500" dirty="0">
                <a:cs typeface="Arial" panose="020B0604020202020204" pitchFamily="34" charset="0"/>
              </a:rPr>
              <a:t> Liepiņš, Matīss </a:t>
            </a:r>
            <a:r>
              <a:rPr lang="lv-LV" sz="4500" dirty="0" err="1">
                <a:cs typeface="Arial" panose="020B0604020202020204" pitchFamily="34" charset="0"/>
              </a:rPr>
              <a:t>Gricmanis</a:t>
            </a:r>
            <a:r>
              <a:rPr lang="lv-LV" sz="4500" dirty="0">
                <a:cs typeface="Arial" panose="020B0604020202020204" pitchFamily="34" charset="0"/>
              </a:rPr>
              <a:t> 	“Tīrums” </a:t>
            </a:r>
          </a:p>
        </p:txBody>
      </p:sp>
    </p:spTree>
    <p:extLst>
      <p:ext uri="{BB962C8B-B14F-4D97-AF65-F5344CB8AC3E}">
        <p14:creationId xmlns:p14="http://schemas.microsoft.com/office/powerpoint/2010/main" val="31257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0A6DD3-85E3-4379-BBD9-2796D46A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2041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b="0" dirty="0"/>
              <a:t>Apgūstamais pārbaudes repertuārs </a:t>
            </a:r>
            <a:br>
              <a:rPr lang="lv-LV" b="0" dirty="0"/>
            </a:br>
            <a:r>
              <a:rPr lang="lv-LV" b="0" dirty="0"/>
              <a:t>koriem 2021/2022.gada sezonā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86909D6-1F31-43DD-A0F2-B31174C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52600"/>
            <a:ext cx="8050696" cy="437357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1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lv-LV" sz="1800" b="1" dirty="0">
                <a:cs typeface="Arial" panose="020B0604020202020204" pitchFamily="34" charset="0"/>
              </a:rPr>
              <a:t>JAUKTAJIEM KORIEM A GRUPA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lv-LV" sz="1800" dirty="0">
                <a:cs typeface="Arial" panose="020B0604020202020204" pitchFamily="34" charset="0"/>
              </a:rPr>
              <a:t>(apgūst papildus B grupas dziesmām)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sz="1800" b="1" dirty="0"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Juris </a:t>
            </a:r>
            <a:r>
              <a:rPr lang="lv-LV" sz="1800" dirty="0" err="1">
                <a:effectLst/>
                <a:cs typeface="Arial" panose="020B0604020202020204" pitchFamily="34" charset="0"/>
              </a:rPr>
              <a:t>Karlsons</a:t>
            </a:r>
            <a:r>
              <a:rPr lang="lv-LV" sz="1800" dirty="0">
                <a:effectLst/>
                <a:cs typeface="Arial" panose="020B0604020202020204" pitchFamily="34" charset="0"/>
              </a:rPr>
              <a:t>, Fricis Bārda 		“Mana dziesma”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Emīls Dārziņš, Aspazija 		“Ciānas bērni”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Pēteris Vasks, Andrejs Eglītis 	“Savā tautā”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800" dirty="0">
                <a:effectLst/>
                <a:cs typeface="Arial" panose="020B0604020202020204" pitchFamily="34" charset="0"/>
              </a:rPr>
              <a:t>Arturs Maskats, latviešu t.dz. vārdi 	“Jāņu dziesma”</a:t>
            </a:r>
          </a:p>
        </p:txBody>
      </p:sp>
    </p:spTree>
    <p:extLst>
      <p:ext uri="{BB962C8B-B14F-4D97-AF65-F5344CB8AC3E}">
        <p14:creationId xmlns:p14="http://schemas.microsoft.com/office/powerpoint/2010/main" val="40379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89_Prezentacija_templateLV">
  <a:themeElements>
    <a:clrScheme name="89_Prezentacija_templateLV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89_Prezentacija_templateLV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89_Prezentacija_templateL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9_Prezentacija_templateLV">
  <a:themeElements>
    <a:clrScheme name="89_Prezentacija_templateLV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89_Prezentacija_templateLV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89_Prezentacija_templateL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968</Words>
  <Application>Microsoft Office PowerPoint</Application>
  <PresentationFormat>Slaidrāde ekrānā (4:3)</PresentationFormat>
  <Paragraphs>178</Paragraphs>
  <Slides>20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</vt:lpstr>
      <vt:lpstr>Times New Roman</vt:lpstr>
      <vt:lpstr>Verdana</vt:lpstr>
      <vt:lpstr>89_Prezentacija_templateLV</vt:lpstr>
      <vt:lpstr>PowerPoint prezentācija</vt:lpstr>
      <vt:lpstr>ReTV ēterā no 1.novembra,  pirmdienās plkst. 20.00</vt:lpstr>
      <vt:lpstr>Notis un balsu ieraksti</vt:lpstr>
      <vt:lpstr>Notis un balsu ieraksti</vt:lpstr>
      <vt:lpstr>Apgūstamais pārbaudes repertuārs  koriem 2021/2022.gada sezonā</vt:lpstr>
      <vt:lpstr>Apgūstamais pārbaudes repertuārs  koriem 2021/2022.gada sezonā</vt:lpstr>
      <vt:lpstr>Apgūstamais pārbaudes repertuārs  koriem 2021/2022.gada sezonā</vt:lpstr>
      <vt:lpstr>Apgūstamais pārbaudes repertuārs  koriem 2021/2022.gada sezonā</vt:lpstr>
      <vt:lpstr>Apgūstamais pārbaudes repertuārs  koriem 2021/2022.gada sezonā</vt:lpstr>
      <vt:lpstr>LNKC rīkotie koru nozares  pasākumi 2022.gadā</vt:lpstr>
      <vt:lpstr>Ceļā uz XXVII Vispārējiem latviešu Dziesmu un XVII Deju svētkiem</vt:lpstr>
      <vt:lpstr>Ceļā uz XXVII Vispārējiem latviešu Dziesmu un XVII Deju svētkiem</vt:lpstr>
      <vt:lpstr>Ceļā uz XXVII Vispārējiem latviešu Dziesmu un XVII Deju svētkiem</vt:lpstr>
      <vt:lpstr>Ceļā uz XXVII Vispārējiem latviešu Dziesmu un XVII Deju svētkiem</vt:lpstr>
      <vt:lpstr>Ceļā uz XXVII Vispārējiem latviešu Dziesmu un XVII Deju svētkiem</vt:lpstr>
      <vt:lpstr>Ceļā uz XXVII Vispārējiem latviešu Dziesmu un XVII Deju svētkiem</vt:lpstr>
      <vt:lpstr>DZIESMU SVĒTKU GODA VIRSDIRIĢENTI</vt:lpstr>
      <vt:lpstr>Virsdiriģenti Koru lielkoncertā  un Noslēguma koncertā </vt:lpstr>
      <vt:lpstr>Virsdiriģenti Koru lielkoncertā  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 Vispārējo latviešu Dziesmu un XVI Deju svētku komunikācijas stratēģiskais uzstādījums un radošie risinājumi</dc:title>
  <dc:creator>Auseja Linda</dc:creator>
  <cp:lastModifiedBy>Lauris Goss</cp:lastModifiedBy>
  <cp:revision>554</cp:revision>
  <cp:lastPrinted>2019-01-30T12:36:11Z</cp:lastPrinted>
  <dcterms:modified xsi:type="dcterms:W3CDTF">2021-10-14T08:17:01Z</dcterms:modified>
</cp:coreProperties>
</file>