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462" r:id="rId2"/>
    <p:sldId id="460" r:id="rId3"/>
    <p:sldId id="459" r:id="rId4"/>
    <p:sldId id="470" r:id="rId5"/>
    <p:sldId id="464" r:id="rId6"/>
    <p:sldId id="466" r:id="rId7"/>
    <p:sldId id="467" r:id="rId8"/>
    <p:sldId id="468" r:id="rId9"/>
    <p:sldId id="469" r:id="rId10"/>
    <p:sldId id="458" r:id="rId11"/>
    <p:sldId id="445" r:id="rId12"/>
    <p:sldId id="455" r:id="rId13"/>
    <p:sldId id="453" r:id="rId14"/>
    <p:sldId id="450" r:id="rId15"/>
    <p:sldId id="451" r:id="rId16"/>
    <p:sldId id="452" r:id="rId17"/>
    <p:sldId id="454" r:id="rId18"/>
    <p:sldId id="456" r:id="rId19"/>
    <p:sldId id="457" r:id="rId20"/>
    <p:sldId id="310" r:id="rId21"/>
  </p:sldIdLst>
  <p:sldSz cx="9144000" cy="6858000" type="screen4x3"/>
  <p:notesSz cx="9982200" cy="67945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l" defTabSz="938212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7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X Y" initials="" lastIdx="4" clrIdx="0"/>
  <p:cmAuthor id="1" name="Lauris Goss" initials="LG" lastIdx="1" clrIdx="1">
    <p:extLst>
      <p:ext uri="{19B8F6BF-5375-455C-9EA6-DF929625EA0E}">
        <p15:presenceInfo xmlns:p15="http://schemas.microsoft.com/office/powerpoint/2012/main" userId="S::Lauris.Goss@kultura.lv::2e733e16-665b-487c-a1e4-33a66858068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2A3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8603FDC-E32A-4AB5-989C-0864C3EAD2B8}" styleName="Dizaina stils 2 - izcēlums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Dizaina stils 1 - izcēlum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1340" y="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26398" cy="340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653471" y="0"/>
            <a:ext cx="4326398" cy="340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03889-D4AB-4659-9EE4-5AE5A0FCF3CF}" type="datetimeFigureOut">
              <a:rPr lang="lv-LV" smtClean="0"/>
              <a:t>14.10.2021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1" y="6454127"/>
            <a:ext cx="4326398" cy="340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653471" y="6454127"/>
            <a:ext cx="4326398" cy="340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0483B-931F-46F2-A513-2984C3EADF6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14322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 noRot="1" noChangeAspect="1"/>
          </p:cNvSpPr>
          <p:nvPr>
            <p:ph type="sldImg"/>
          </p:nvPr>
        </p:nvSpPr>
        <p:spPr>
          <a:xfrm>
            <a:off x="3292475" y="509588"/>
            <a:ext cx="3397250" cy="2547937"/>
          </a:xfrm>
          <a:prstGeom prst="rect">
            <a:avLst/>
          </a:prstGeom>
        </p:spPr>
        <p:txBody>
          <a:bodyPr lIns="92437" tIns="46218" rIns="92437" bIns="46218"/>
          <a:lstStyle/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body" sz="quarter" idx="1"/>
          </p:nvPr>
        </p:nvSpPr>
        <p:spPr>
          <a:xfrm>
            <a:off x="1330961" y="3227388"/>
            <a:ext cx="7320281" cy="3057525"/>
          </a:xfrm>
          <a:prstGeom prst="rect">
            <a:avLst/>
          </a:prstGeom>
        </p:spPr>
        <p:txBody>
          <a:bodyPr lIns="92437" tIns="46218" rIns="92437" bIns="46218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815368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1pPr>
    <a:lvl2pPr indent="228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2pPr>
    <a:lvl3pPr indent="457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3pPr>
    <a:lvl4pPr indent="685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4pPr>
    <a:lvl5pPr indent="9144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5pPr>
    <a:lvl6pPr indent="11430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6pPr>
    <a:lvl7pPr indent="13716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7pPr>
    <a:lvl8pPr indent="16002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8pPr>
    <a:lvl9pPr indent="1828800" defTabSz="938212" latinLnBrk="0">
      <a:spcBef>
        <a:spcPts val="400"/>
      </a:spcBef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648149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54290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9F167D-AE35-4B94-99EB-4E9AFE2155D2}" type="slidenum">
              <a:rPr lang="lv-LV" smtClean="0"/>
              <a:t>20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96090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1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image.jpeg" descr="image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861" y="0"/>
            <a:ext cx="1760540" cy="1957389"/>
          </a:xfrm>
          <a:prstGeom prst="rect">
            <a:avLst/>
          </a:prstGeom>
          <a:ln w="12700">
            <a:miter lim="400000"/>
          </a:ln>
        </p:spPr>
      </p:pic>
      <p:sp>
        <p:nvSpPr>
          <p:cNvPr id="6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571064" y="6353821"/>
            <a:ext cx="268137" cy="246359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/>
                <a:ea typeface="Verdana"/>
                <a:cs typeface="Verdana"/>
                <a:sym typeface="Verdana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charset="0"/>
              </a:defRPr>
            </a:lvl1pPr>
          </a:lstStyle>
          <a:p>
            <a:pPr>
              <a:defRPr/>
            </a:pPr>
            <a:fld id="{A5B352E1-D587-034C-B5A7-5050F4B329D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805539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8989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457200" y="274636"/>
            <a:ext cx="8229600" cy="1143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979" tIns="46979" rIns="46979" bIns="4697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6979" tIns="46979" rIns="46979" bIns="4697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8427741" y="6399920"/>
            <a:ext cx="259059" cy="277985"/>
          </a:xfrm>
          <a:prstGeom prst="rect">
            <a:avLst/>
          </a:prstGeom>
          <a:ln w="12700">
            <a:miter lim="400000"/>
          </a:ln>
        </p:spPr>
        <p:txBody>
          <a:bodyPr wrap="none" lIns="46979" tIns="46979" rIns="46979" bIns="46979" anchor="ctr">
            <a:spAutoFit/>
          </a:bodyPr>
          <a:lstStyle>
            <a:lvl1pPr algn="r">
              <a:defRPr sz="1200">
                <a:solidFill>
                  <a:srgbClr val="898989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8" r:id="rId6"/>
    <p:sldLayoutId id="2147483659" r:id="rId7"/>
  </p:sldLayoutIdLst>
  <p:transition spd="med"/>
  <p:txStyles>
    <p:titleStyle>
      <a:lvl1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0" algn="ct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5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titleStyle>
    <p:bodyStyle>
      <a:lvl1pPr marL="350836" marR="0" indent="-350836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1pPr>
      <a:lvl2pPr marL="802289" marR="0" indent="-33238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2pPr>
      <a:lvl3pPr marL="1247837" marR="0" indent="-308037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3pPr>
      <a:lvl4pPr marL="1815013" marR="0" indent="-405313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4pPr>
      <a:lvl5pPr marL="2307431" marR="0" indent="-427831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5pPr>
      <a:lvl6pPr marL="0" marR="0" indent="23368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6pPr>
      <a:lvl7pPr marL="0" marR="0" indent="27940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7pPr>
      <a:lvl8pPr marL="0" marR="0" indent="3251199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8pPr>
      <a:lvl9pPr marL="0" marR="0" indent="3708400" algn="l" defTabSz="938212" rtl="0" latinLnBrk="0">
        <a:lnSpc>
          <a:spcPct val="100000"/>
        </a:lnSpc>
        <a:spcBef>
          <a:spcPts val="700"/>
        </a:spcBef>
        <a:spcAft>
          <a:spcPts val="0"/>
        </a:spcAft>
        <a:buClrTx/>
        <a:buSzTx/>
        <a:buFont typeface="Arial"/>
        <a:buNone/>
        <a:tabLst/>
        <a:defRPr sz="3300" b="0" i="0" u="none" strike="noStrike" cap="none" spc="0" baseline="0">
          <a:ln>
            <a:noFill/>
          </a:ln>
          <a:solidFill>
            <a:srgbClr val="000000"/>
          </a:solidFill>
          <a:uFillTx/>
          <a:latin typeface="Times New Roman"/>
          <a:ea typeface="Times New Roman"/>
          <a:cs typeface="Times New Roman"/>
          <a:sym typeface="Times New Roman"/>
        </a:defRPr>
      </a:lvl9pPr>
    </p:bodyStyle>
    <p:otherStyle>
      <a:lvl1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1pPr>
      <a:lvl2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2pPr>
      <a:lvl3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3pPr>
      <a:lvl4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4pPr>
      <a:lvl5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5pPr>
      <a:lvl6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6pPr>
      <a:lvl7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7pPr>
      <a:lvl8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8pPr>
      <a:lvl9pPr marL="0" marR="0" indent="0" algn="r" defTabSz="938212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Times New Roman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232452"/>
            <a:ext cx="7851913" cy="4893721"/>
          </a:xfrm>
        </p:spPr>
        <p:txBody>
          <a:bodyPr>
            <a:normAutofit/>
          </a:bodyPr>
          <a:lstStyle/>
          <a:p>
            <a:pPr algn="ctr"/>
            <a:endParaRPr lang="lv-LV" dirty="0"/>
          </a:p>
          <a:p>
            <a:pPr algn="ctr"/>
            <a:endParaRPr lang="lv-LV" dirty="0"/>
          </a:p>
          <a:p>
            <a:pPr algn="ctr"/>
            <a:r>
              <a:rPr lang="lv-LV" dirty="0"/>
              <a:t>Latvijas koru diriģentu sanāksme</a:t>
            </a:r>
          </a:p>
          <a:p>
            <a:pPr algn="ctr"/>
            <a:endParaRPr lang="lv-LV" dirty="0"/>
          </a:p>
          <a:p>
            <a:pPr algn="ctr"/>
            <a:r>
              <a:rPr lang="lv-LV" sz="2400" b="1" dirty="0"/>
              <a:t>KORU NOZARES AKTUALITĀTES</a:t>
            </a:r>
          </a:p>
          <a:p>
            <a:pPr algn="ctr"/>
            <a:endParaRPr lang="lv-LV" dirty="0"/>
          </a:p>
          <a:p>
            <a:pPr algn="ctr"/>
            <a:r>
              <a:rPr lang="lv-LV" dirty="0"/>
              <a:t>Koru un vokālo ansambļu eksperts </a:t>
            </a:r>
          </a:p>
          <a:p>
            <a:pPr algn="ctr"/>
            <a:r>
              <a:rPr lang="lv-LV" dirty="0"/>
              <a:t>Lauris Goss</a:t>
            </a:r>
          </a:p>
          <a:p>
            <a:pPr algn="ctr"/>
            <a:endParaRPr lang="lv-LV" sz="1400" dirty="0"/>
          </a:p>
          <a:p>
            <a:pPr algn="ctr"/>
            <a:endParaRPr lang="lv-LV" sz="1400" dirty="0"/>
          </a:p>
          <a:p>
            <a:pPr algn="ctr"/>
            <a:r>
              <a:rPr lang="lv-LV" sz="1400" dirty="0"/>
              <a:t>Rīgas Latviešu biedrība, 2021. gada 16.oktobris</a:t>
            </a:r>
          </a:p>
          <a:p>
            <a:pPr algn="ctr"/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3726566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20417"/>
          </a:xfrm>
        </p:spPr>
        <p:txBody>
          <a:bodyPr>
            <a:normAutofit/>
          </a:bodyPr>
          <a:lstStyle/>
          <a:p>
            <a:pPr algn="ctr"/>
            <a:r>
              <a:rPr lang="lv-LV" b="0" dirty="0"/>
              <a:t>LNKC rīkotie koru nozares </a:t>
            </a:r>
            <a:br>
              <a:rPr lang="lv-LV" b="0" dirty="0"/>
            </a:br>
            <a:r>
              <a:rPr lang="lv-LV" b="0" dirty="0"/>
              <a:t>pasākumi 2022.gadā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373573"/>
          </a:xfrm>
        </p:spPr>
        <p:txBody>
          <a:bodyPr>
            <a:normAutofit/>
          </a:bodyPr>
          <a:lstStyle/>
          <a:p>
            <a:r>
              <a:rPr lang="lv-LV" dirty="0"/>
              <a:t>28. maijs, TALSI 	– Kurzemes un Zemgales jauktie kori</a:t>
            </a:r>
          </a:p>
          <a:p>
            <a:endParaRPr lang="lv-LV" dirty="0"/>
          </a:p>
          <a:p>
            <a:r>
              <a:rPr lang="lv-LV" dirty="0"/>
              <a:t>4. jūnijs, TUKUMS 	– Latvijas sieviešu un vīru kori</a:t>
            </a:r>
          </a:p>
          <a:p>
            <a:endParaRPr lang="lv-LV" dirty="0"/>
          </a:p>
          <a:p>
            <a:r>
              <a:rPr lang="lv-LV" dirty="0"/>
              <a:t>11. jūnijs, CĒSIS 	– Vidzemes un Latgales jauktie kori</a:t>
            </a:r>
          </a:p>
          <a:p>
            <a:endParaRPr lang="lv-LV" dirty="0"/>
          </a:p>
          <a:p>
            <a:r>
              <a:rPr lang="lv-LV" dirty="0"/>
              <a:t>jūlijs un augusts RĪGA, Mežaparka Lielā estrāde </a:t>
            </a:r>
          </a:p>
          <a:p>
            <a:r>
              <a:rPr lang="lv-LV" dirty="0"/>
              <a:t>			– Koru </a:t>
            </a:r>
            <a:r>
              <a:rPr lang="lv-LV" dirty="0" err="1"/>
              <a:t>lielkoncerta</a:t>
            </a:r>
            <a:r>
              <a:rPr lang="lv-LV" dirty="0"/>
              <a:t> un </a:t>
            </a:r>
          </a:p>
          <a:p>
            <a:r>
              <a:rPr lang="lv-LV" dirty="0"/>
              <a:t>			Noslēguma koncerta 						kopmēģinājumi/modelēšanas pasākumi </a:t>
            </a:r>
          </a:p>
        </p:txBody>
      </p:sp>
    </p:spTree>
    <p:extLst>
      <p:ext uri="{BB962C8B-B14F-4D97-AF65-F5344CB8AC3E}">
        <p14:creationId xmlns:p14="http://schemas.microsoft.com/office/powerpoint/2010/main" val="148006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Ceļā uz XXVII Vispārējiem latviešu Dziesmu un XVII Deju svētkiem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752600"/>
            <a:ext cx="7851913" cy="4373573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2020. gadā darbu uzsāk </a:t>
            </a:r>
          </a:p>
          <a:p>
            <a:pPr algn="ctr"/>
            <a:r>
              <a:rPr lang="lv-LV" dirty="0"/>
              <a:t>Koru </a:t>
            </a:r>
            <a:r>
              <a:rPr lang="lv-LV" dirty="0" err="1"/>
              <a:t>lielkoncerta</a:t>
            </a:r>
            <a:r>
              <a:rPr lang="lv-LV" dirty="0"/>
              <a:t> «Tīrums. Dziesmas ceļš» </a:t>
            </a:r>
          </a:p>
          <a:p>
            <a:pPr algn="ctr"/>
            <a:r>
              <a:rPr lang="lv-LV" dirty="0"/>
              <a:t>radošā komanda</a:t>
            </a:r>
          </a:p>
          <a:p>
            <a:pPr algn="ctr"/>
            <a:endParaRPr lang="lv-LV" dirty="0"/>
          </a:p>
          <a:p>
            <a:pPr algn="ctr"/>
            <a:r>
              <a:rPr lang="lv-LV" dirty="0"/>
              <a:t>Mākslinieciskie vadītāji </a:t>
            </a:r>
          </a:p>
          <a:p>
            <a:pPr algn="ctr"/>
            <a:r>
              <a:rPr lang="lv-LV" dirty="0"/>
              <a:t>– Kaspars Ādamsons un Ārijs </a:t>
            </a:r>
            <a:r>
              <a:rPr lang="lv-LV" dirty="0" err="1"/>
              <a:t>Šķepasts</a:t>
            </a:r>
            <a:endParaRPr lang="lv-LV" dirty="0"/>
          </a:p>
          <a:p>
            <a:pPr algn="ctr"/>
            <a:endParaRPr lang="lv-LV" dirty="0"/>
          </a:p>
          <a:p>
            <a:pPr algn="ctr"/>
            <a:r>
              <a:rPr lang="lv-LV" dirty="0"/>
              <a:t>Režisors – Juris Jonelis</a:t>
            </a:r>
          </a:p>
          <a:p>
            <a:pPr algn="ctr"/>
            <a:r>
              <a:rPr lang="lv-LV" dirty="0"/>
              <a:t>Scenogrāfs – Ivars Mailītis</a:t>
            </a:r>
          </a:p>
          <a:p>
            <a:pPr algn="ctr"/>
            <a:r>
              <a:rPr lang="lv-LV" dirty="0"/>
              <a:t>Dramaturgs – Matīss </a:t>
            </a:r>
            <a:r>
              <a:rPr lang="lv-LV" dirty="0" err="1"/>
              <a:t>Gricmanis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58126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Ceļā uz XXVII Vispārējiem latviešu Dziesmu un XVII Deju svētkiem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752600"/>
            <a:ext cx="7851913" cy="437357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endParaRPr lang="lv-LV" dirty="0"/>
          </a:p>
          <a:p>
            <a:pPr algn="ctr"/>
            <a:endParaRPr lang="lv-LV" dirty="0"/>
          </a:p>
          <a:p>
            <a:pPr algn="ctr"/>
            <a:r>
              <a:rPr lang="lv-LV" dirty="0"/>
              <a:t>2021. gada janvārī notiek dziesmu aptauja </a:t>
            </a:r>
          </a:p>
          <a:p>
            <a:pPr algn="ctr"/>
            <a:r>
              <a:rPr lang="lv-LV" dirty="0"/>
              <a:t>par nākamo Dziesmu un deju svētku </a:t>
            </a:r>
          </a:p>
          <a:p>
            <a:pPr algn="ctr"/>
            <a:r>
              <a:rPr lang="lv-LV" dirty="0"/>
              <a:t>Noslēguma koncerta repertuāru.</a:t>
            </a:r>
          </a:p>
          <a:p>
            <a:pPr algn="ctr"/>
            <a:endParaRPr lang="lv-LV" dirty="0"/>
          </a:p>
          <a:p>
            <a:pPr algn="ctr"/>
            <a:r>
              <a:rPr lang="lv-LV" dirty="0"/>
              <a:t>Aptaujā piedalās 2145 respondenti</a:t>
            </a:r>
          </a:p>
        </p:txBody>
      </p:sp>
    </p:spTree>
    <p:extLst>
      <p:ext uri="{BB962C8B-B14F-4D97-AF65-F5344CB8AC3E}">
        <p14:creationId xmlns:p14="http://schemas.microsoft.com/office/powerpoint/2010/main" val="3622553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Ceļā uz XXVII Vispārējiem latviešu Dziesmu un XVII Deju svētkiem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752600"/>
            <a:ext cx="7851913" cy="4373573"/>
          </a:xfrm>
        </p:spPr>
        <p:txBody>
          <a:bodyPr>
            <a:normAutofit/>
          </a:bodyPr>
          <a:lstStyle/>
          <a:p>
            <a:pPr algn="ctr"/>
            <a:r>
              <a:rPr lang="lv-LV" dirty="0"/>
              <a:t>Noslēguma koncerta «Kopā Augšup» radošā darba grupa</a:t>
            </a:r>
          </a:p>
          <a:p>
            <a:pPr algn="ctr"/>
            <a:endParaRPr lang="lv-LV" dirty="0"/>
          </a:p>
          <a:p>
            <a:pPr algn="ctr"/>
            <a:r>
              <a:rPr lang="lv-LV" dirty="0"/>
              <a:t>Darba grupas vadītājs – Romāns Vanags</a:t>
            </a:r>
          </a:p>
          <a:p>
            <a:pPr algn="ctr"/>
            <a:r>
              <a:rPr lang="lv-LV" dirty="0"/>
              <a:t>Koru nozares pārstāvji – Agita Ikauniece - </a:t>
            </a:r>
            <a:r>
              <a:rPr lang="lv-LV" dirty="0" err="1"/>
              <a:t>Rimšēviča</a:t>
            </a:r>
            <a:r>
              <a:rPr lang="lv-LV" dirty="0"/>
              <a:t> </a:t>
            </a:r>
          </a:p>
          <a:p>
            <a:pPr algn="ctr"/>
            <a:r>
              <a:rPr lang="lv-LV" dirty="0"/>
              <a:t>un Aira Birziņa</a:t>
            </a:r>
          </a:p>
          <a:p>
            <a:pPr algn="ctr"/>
            <a:r>
              <a:rPr lang="lv-LV" dirty="0"/>
              <a:t>Deju nozares pārstāve – Iveta Pētersone - </a:t>
            </a:r>
            <a:r>
              <a:rPr lang="lv-LV" dirty="0" err="1"/>
              <a:t>Lazdāne</a:t>
            </a:r>
            <a:endParaRPr lang="lv-LV" dirty="0"/>
          </a:p>
          <a:p>
            <a:pPr algn="ctr"/>
            <a:r>
              <a:rPr lang="lv-LV" dirty="0"/>
              <a:t>Pūtēju orķestru nozares pārstāvis – Guntis Kumačevs</a:t>
            </a:r>
          </a:p>
          <a:p>
            <a:pPr algn="ctr"/>
            <a:endParaRPr lang="lv-LV" dirty="0"/>
          </a:p>
          <a:p>
            <a:pPr algn="ctr"/>
            <a:r>
              <a:rPr lang="lv-LV" dirty="0"/>
              <a:t>Režisors – Reinis Suhanovs</a:t>
            </a:r>
          </a:p>
          <a:p>
            <a:pPr algn="ctr"/>
            <a:r>
              <a:rPr lang="lv-LV" dirty="0"/>
              <a:t>Scenogrāfs – Austris Mailītis</a:t>
            </a:r>
          </a:p>
          <a:p>
            <a:pPr algn="ctr"/>
            <a:r>
              <a:rPr lang="lv-LV" dirty="0"/>
              <a:t>Scenārija autore – Rasa Bugavičute - Pēce</a:t>
            </a:r>
          </a:p>
        </p:txBody>
      </p:sp>
    </p:spTree>
    <p:extLst>
      <p:ext uri="{BB962C8B-B14F-4D97-AF65-F5344CB8AC3E}">
        <p14:creationId xmlns:p14="http://schemas.microsoft.com/office/powerpoint/2010/main" val="150758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Ceļā uz XXVII Vispārējiem latviešu Dziesmu un XVII Deju svētkiem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752600"/>
            <a:ext cx="7851913" cy="4373573"/>
          </a:xfrm>
        </p:spPr>
        <p:txBody>
          <a:bodyPr>
            <a:normAutofit/>
          </a:bodyPr>
          <a:lstStyle/>
          <a:p>
            <a:pPr algn="ctr"/>
            <a:endParaRPr lang="lv-LV" dirty="0"/>
          </a:p>
          <a:p>
            <a:pPr algn="ctr">
              <a:lnSpc>
                <a:spcPct val="110000"/>
              </a:lnSpc>
            </a:pPr>
            <a:r>
              <a:rPr lang="lv-LV" dirty="0"/>
              <a:t>Līdz 2021.gada 5.jūnijam </a:t>
            </a:r>
          </a:p>
          <a:p>
            <a:pPr algn="ctr">
              <a:lnSpc>
                <a:spcPct val="110000"/>
              </a:lnSpc>
            </a:pPr>
            <a:r>
              <a:rPr lang="lv-LV" dirty="0"/>
              <a:t>LNKC organizē aptauju par </a:t>
            </a:r>
          </a:p>
          <a:p>
            <a:pPr algn="ctr">
              <a:lnSpc>
                <a:spcPct val="110000"/>
              </a:lnSpc>
            </a:pPr>
            <a:r>
              <a:rPr lang="lv-LV" dirty="0"/>
              <a:t>XXVII Vispārējo latviešu Dziesmu un XVII Deju svētku </a:t>
            </a:r>
          </a:p>
          <a:p>
            <a:pPr algn="ctr">
              <a:lnSpc>
                <a:spcPct val="110000"/>
              </a:lnSpc>
            </a:pPr>
            <a:r>
              <a:rPr lang="lv-LV" dirty="0"/>
              <a:t>koru nozares virsdiriģentiem</a:t>
            </a:r>
          </a:p>
          <a:p>
            <a:pPr algn="ctr">
              <a:lnSpc>
                <a:spcPct val="110000"/>
              </a:lnSpc>
            </a:pPr>
            <a:endParaRPr lang="lv-LV" dirty="0"/>
          </a:p>
          <a:p>
            <a:pPr algn="ctr">
              <a:lnSpc>
                <a:spcPct val="110000"/>
              </a:lnSpc>
            </a:pPr>
            <a:r>
              <a:rPr lang="lv-LV" sz="1600" dirty="0"/>
              <a:t>Aptaujas anketas aizpildīja 193 diriģenti</a:t>
            </a:r>
            <a:r>
              <a:rPr lang="lv-LV" dirty="0"/>
              <a:t> </a:t>
            </a:r>
          </a:p>
          <a:p>
            <a:pPr algn="ctr">
              <a:lnSpc>
                <a:spcPct val="110000"/>
              </a:lnSpc>
            </a:pPr>
            <a:endParaRPr lang="lv-LV" dirty="0"/>
          </a:p>
          <a:p>
            <a:pPr algn="ctr">
              <a:spcBef>
                <a:spcPts val="0"/>
              </a:spcBef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95354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Ceļā uz XXVII Vispārējiem latviešu Dziesmu un XVII Deju svētkiem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752600"/>
            <a:ext cx="7851913" cy="4373573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endParaRPr lang="lv-LV" dirty="0"/>
          </a:p>
          <a:p>
            <a:pPr algn="ctr">
              <a:spcBef>
                <a:spcPts val="600"/>
              </a:spcBef>
            </a:pPr>
            <a:endParaRPr lang="lv-LV" dirty="0"/>
          </a:p>
          <a:p>
            <a:pPr algn="ctr">
              <a:spcBef>
                <a:spcPts val="600"/>
              </a:spcBef>
            </a:pPr>
            <a:r>
              <a:rPr lang="lv-LV" dirty="0"/>
              <a:t>Balstoties uz aptaujas rezultātiem, </a:t>
            </a:r>
          </a:p>
          <a:p>
            <a:pPr algn="ctr">
              <a:spcBef>
                <a:spcPts val="600"/>
              </a:spcBef>
            </a:pPr>
            <a:r>
              <a:rPr lang="lv-LV" dirty="0"/>
              <a:t>XXVII Vispārējo latviešu Dziesmu un </a:t>
            </a:r>
          </a:p>
          <a:p>
            <a:pPr algn="ctr">
              <a:spcBef>
                <a:spcPts val="600"/>
              </a:spcBef>
            </a:pPr>
            <a:r>
              <a:rPr lang="lv-LV" dirty="0"/>
              <a:t>XVII Deju svētku virsdiriģentus izvirza </a:t>
            </a:r>
          </a:p>
          <a:p>
            <a:pPr algn="ctr">
              <a:spcBef>
                <a:spcPts val="600"/>
              </a:spcBef>
            </a:pPr>
            <a:r>
              <a:rPr lang="lv-LV" dirty="0"/>
              <a:t>Koru </a:t>
            </a:r>
            <a:r>
              <a:rPr lang="lv-LV" dirty="0" err="1"/>
              <a:t>lielkoncerta</a:t>
            </a:r>
            <a:r>
              <a:rPr lang="lv-LV" dirty="0"/>
              <a:t> mākslinieciskie vadītāji </a:t>
            </a:r>
          </a:p>
          <a:p>
            <a:pPr algn="ctr">
              <a:spcBef>
                <a:spcPts val="600"/>
              </a:spcBef>
            </a:pPr>
            <a:r>
              <a:rPr lang="lv-LV" dirty="0"/>
              <a:t>un Noslēguma koncerta </a:t>
            </a:r>
          </a:p>
          <a:p>
            <a:pPr algn="ctr">
              <a:spcBef>
                <a:spcPts val="600"/>
              </a:spcBef>
            </a:pPr>
            <a:r>
              <a:rPr lang="lv-LV" dirty="0"/>
              <a:t>radošā darba grupa</a:t>
            </a:r>
          </a:p>
          <a:p>
            <a:pPr algn="ctr">
              <a:spcBef>
                <a:spcPts val="600"/>
              </a:spcBef>
            </a:pP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34316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Ceļā uz XXVII Vispārējiem latviešu Dziesmu un XVII Deju svētkiem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752600"/>
            <a:ext cx="7851913" cy="4373573"/>
          </a:xfrm>
        </p:spPr>
        <p:txBody>
          <a:bodyPr>
            <a:normAutofit/>
          </a:bodyPr>
          <a:lstStyle/>
          <a:p>
            <a:endParaRPr lang="lv-LV" dirty="0"/>
          </a:p>
          <a:p>
            <a:pPr algn="ctr"/>
            <a:r>
              <a:rPr lang="lv-LV" dirty="0"/>
              <a:t>2021. gada 8. septembrī </a:t>
            </a:r>
          </a:p>
          <a:p>
            <a:pPr algn="ctr"/>
            <a:r>
              <a:rPr lang="lv-LV" dirty="0"/>
              <a:t>ar Dziesmu svētku virsdiriģentu sarakstu </a:t>
            </a:r>
          </a:p>
          <a:p>
            <a:pPr algn="ctr"/>
            <a:r>
              <a:rPr lang="lv-LV" dirty="0"/>
              <a:t>tiek iepazīstināta koru nozares konsultatīvā padome</a:t>
            </a:r>
          </a:p>
          <a:p>
            <a:pPr algn="ctr"/>
            <a:endParaRPr lang="lv-LV" dirty="0"/>
          </a:p>
          <a:p>
            <a:pPr algn="ctr"/>
            <a:endParaRPr lang="lv-LV" dirty="0"/>
          </a:p>
          <a:p>
            <a:pPr algn="ctr"/>
            <a:r>
              <a:rPr lang="lv-LV" dirty="0"/>
              <a:t>2021. gada 28. septembrī </a:t>
            </a:r>
          </a:p>
          <a:p>
            <a:pPr algn="ctr"/>
            <a:r>
              <a:rPr lang="lv-LV" dirty="0"/>
              <a:t>ar Dziesmu svētku virsdiriģentu sarakstu </a:t>
            </a:r>
          </a:p>
          <a:p>
            <a:pPr algn="ctr"/>
            <a:r>
              <a:rPr lang="lv-LV" dirty="0"/>
              <a:t>tiek iepazīstināta Dziesmu svētku mākslinieciskā padome</a:t>
            </a:r>
          </a:p>
        </p:txBody>
      </p:sp>
    </p:spTree>
    <p:extLst>
      <p:ext uri="{BB962C8B-B14F-4D97-AF65-F5344CB8AC3E}">
        <p14:creationId xmlns:p14="http://schemas.microsoft.com/office/powerpoint/2010/main" val="3053597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DZIESMU SVĒTKU GODA VIRSDIRIĢENTI</a:t>
            </a:r>
          </a:p>
        </p:txBody>
      </p:sp>
      <p:graphicFrame>
        <p:nvGraphicFramePr>
          <p:cNvPr id="6" name="Tabula 6">
            <a:extLst>
              <a:ext uri="{FF2B5EF4-FFF2-40B4-BE49-F238E27FC236}">
                <a16:creationId xmlns:a16="http://schemas.microsoft.com/office/drawing/2014/main" id="{B0E983B1-09D5-4DB5-9B88-E70214F8A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6364551"/>
              </p:ext>
            </p:extLst>
          </p:nvPr>
        </p:nvGraphicFramePr>
        <p:xfrm>
          <a:off x="1540565" y="1610139"/>
          <a:ext cx="6079434" cy="45611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079434">
                  <a:extLst>
                    <a:ext uri="{9D8B030D-6E8A-4147-A177-3AD203B41FA5}">
                      <a16:colId xmlns:a16="http://schemas.microsoft.com/office/drawing/2014/main" val="953794866"/>
                    </a:ext>
                  </a:extLst>
                </a:gridCol>
              </a:tblGrid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Jānis Erenštreits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3710369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Andrejs Jansons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6852617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Juris Kļaviņš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908069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Jēkabs Ozoliņš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0820410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Arvīds Platpers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867802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Edgars Račevskis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385462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Jānis Zirnis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3552500"/>
                  </a:ext>
                </a:extLst>
              </a:tr>
              <a:tr h="564505">
                <a:tc>
                  <a:txBody>
                    <a:bodyPr/>
                    <a:lstStyle/>
                    <a:p>
                      <a:pPr algn="ctr"/>
                      <a:r>
                        <a:rPr lang="lv-LV" sz="2000" dirty="0"/>
                        <a:t>Lilija Zobens </a:t>
                      </a:r>
                    </a:p>
                    <a:p>
                      <a:pPr marL="0" marR="0" lvl="0" indent="0" algn="ctr" defTabSz="938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b="0" i="1" u="none" strike="noStrike" cap="none" spc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FillTx/>
                          <a:latin typeface="+mn-lt"/>
                          <a:ea typeface="+mn-ea"/>
                          <a:cs typeface="+mn-cs"/>
                          <a:sym typeface="Times New Roman"/>
                        </a:rPr>
                        <a:t>(apstiprināta koru nozares padomē 2021.gada 29.martā)</a:t>
                      </a:r>
                      <a:endParaRPr lang="lv-LV" sz="1400" b="0" i="0" u="none" strike="noStrike" cap="none" spc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  <a:ea typeface="+mn-ea"/>
                        <a:cs typeface="+mn-cs"/>
                        <a:sym typeface="Times New Roman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0525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825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0" dirty="0"/>
              <a:t>Virsdiriģenti Koru </a:t>
            </a:r>
            <a:r>
              <a:rPr lang="lv-LV" b="0" dirty="0" err="1"/>
              <a:t>lielkoncertā</a:t>
            </a:r>
            <a:r>
              <a:rPr lang="lv-LV" b="0" dirty="0"/>
              <a:t> </a:t>
            </a:r>
            <a:br>
              <a:rPr lang="lv-LV" b="0" dirty="0"/>
            </a:br>
            <a:r>
              <a:rPr lang="lv-LV" b="0" dirty="0"/>
              <a:t>un Noslēguma koncertā 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7530F5A-011F-442B-8E72-92F6F62BC2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4887" y="1752600"/>
            <a:ext cx="7851913" cy="4373573"/>
          </a:xfrm>
        </p:spPr>
        <p:txBody>
          <a:bodyPr>
            <a:normAutofit/>
          </a:bodyPr>
          <a:lstStyle/>
          <a:p>
            <a:pPr algn="ctr"/>
            <a:endParaRPr lang="lv-LV" b="1" dirty="0"/>
          </a:p>
          <a:p>
            <a:pPr algn="ctr"/>
            <a:endParaRPr lang="lv-LV" b="1" dirty="0"/>
          </a:p>
        </p:txBody>
      </p:sp>
      <p:graphicFrame>
        <p:nvGraphicFramePr>
          <p:cNvPr id="7" name="Tabula 6">
            <a:extLst>
              <a:ext uri="{FF2B5EF4-FFF2-40B4-BE49-F238E27FC236}">
                <a16:creationId xmlns:a16="http://schemas.microsoft.com/office/drawing/2014/main" id="{388669B7-8D29-4744-A8D2-E190829CC9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28013"/>
              </p:ext>
            </p:extLst>
          </p:nvPr>
        </p:nvGraphicFramePr>
        <p:xfrm>
          <a:off x="1679713" y="1570382"/>
          <a:ext cx="5656759" cy="4880087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656759">
                  <a:extLst>
                    <a:ext uri="{9D8B030D-6E8A-4147-A177-3AD203B41FA5}">
                      <a16:colId xmlns:a16="http://schemas.microsoft.com/office/drawing/2014/main" val="2464122293"/>
                    </a:ext>
                  </a:extLst>
                </a:gridCol>
              </a:tblGrid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Kaspars Ādamsons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28851130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Aira Birziņa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4279767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Gints </a:t>
                      </a:r>
                      <a:r>
                        <a:rPr lang="lv-LV" sz="2000" dirty="0" err="1">
                          <a:effectLst/>
                        </a:rPr>
                        <a:t>Ceplenieks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348273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Ivars Cinkuss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1358736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Agita Ikauniece-</a:t>
                      </a:r>
                      <a:r>
                        <a:rPr lang="lv-LV" sz="2000" dirty="0" err="1">
                          <a:effectLst/>
                        </a:rPr>
                        <a:t>Rimšēviča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6747429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Mārtiņš Klišāns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885643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Sigvards Kļava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2044061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Māra Marnauza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11723618"/>
                  </a:ext>
                </a:extLst>
              </a:tr>
              <a:tr h="42992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Māris Sirmais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313890"/>
                  </a:ext>
                </a:extLst>
              </a:tr>
              <a:tr h="354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Ints Teterovskis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6076537"/>
                  </a:ext>
                </a:extLst>
              </a:tr>
              <a:tr h="3224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Ilze Valce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0613947"/>
                  </a:ext>
                </a:extLst>
              </a:tr>
              <a:tr h="19065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Romāns Vanags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8864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882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F7C542F-9F5F-480C-BC11-120464AECF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1380" y="399621"/>
            <a:ext cx="6081966" cy="1018020"/>
          </a:xfrm>
        </p:spPr>
        <p:txBody>
          <a:bodyPr/>
          <a:lstStyle/>
          <a:p>
            <a:pPr algn="ctr"/>
            <a:r>
              <a:rPr lang="lv-LV" b="0" dirty="0"/>
              <a:t>Virsdiriģenti Koru </a:t>
            </a:r>
            <a:r>
              <a:rPr lang="lv-LV" b="0" dirty="0" err="1"/>
              <a:t>lielkoncertā</a:t>
            </a:r>
            <a:r>
              <a:rPr lang="lv-LV" b="0" dirty="0"/>
              <a:t> </a:t>
            </a:r>
            <a:br>
              <a:rPr lang="lv-LV" b="0" dirty="0"/>
            </a:br>
            <a:endParaRPr lang="lv-LV" b="0" dirty="0"/>
          </a:p>
        </p:txBody>
      </p:sp>
      <p:graphicFrame>
        <p:nvGraphicFramePr>
          <p:cNvPr id="4" name="Tabula 3">
            <a:extLst>
              <a:ext uri="{FF2B5EF4-FFF2-40B4-BE49-F238E27FC236}">
                <a16:creationId xmlns:a16="http://schemas.microsoft.com/office/drawing/2014/main" id="{19F21CB4-6CF3-4AA2-BAFF-5CE3F9B3EF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8661852"/>
              </p:ext>
            </p:extLst>
          </p:nvPr>
        </p:nvGraphicFramePr>
        <p:xfrm>
          <a:off x="1798983" y="1570383"/>
          <a:ext cx="5516217" cy="487134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516217">
                  <a:extLst>
                    <a:ext uri="{9D8B030D-6E8A-4147-A177-3AD203B41FA5}">
                      <a16:colId xmlns:a16="http://schemas.microsoft.com/office/drawing/2014/main" val="4080228529"/>
                    </a:ext>
                  </a:extLst>
                </a:gridCol>
              </a:tblGrid>
              <a:tr h="454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Jānis Baltiņš (pirmo reizi)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39468290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Jurģis </a:t>
                      </a:r>
                      <a:r>
                        <a:rPr lang="lv-LV" sz="2000" dirty="0" err="1">
                          <a:effectLst/>
                        </a:rPr>
                        <a:t>Cābulis</a:t>
                      </a:r>
                      <a:r>
                        <a:rPr lang="lv-LV" sz="2000" dirty="0">
                          <a:effectLst/>
                        </a:rPr>
                        <a:t> (pirmo reizi)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57830732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lv-LV" sz="2000" dirty="0">
                          <a:effectLst/>
                        </a:rPr>
                        <a:t>Uldis Kokars (pirmo reizi)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16130196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marL="0" marR="0" lvl="0" indent="0" algn="ctr" defTabSz="93821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/>
                        </a:rPr>
                        <a:t>Aigars </a:t>
                      </a:r>
                      <a:r>
                        <a:rPr lang="lv-LV" sz="2000" dirty="0" err="1">
                          <a:effectLst/>
                        </a:rPr>
                        <a:t>Meri</a:t>
                      </a:r>
                      <a:r>
                        <a:rPr lang="lv-LV" sz="2000" dirty="0">
                          <a:effectLst/>
                        </a:rPr>
                        <a:t> (pirmo reizi)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7464844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marL="0" marR="0" lvl="0" indent="0" algn="ctr" defTabSz="93821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/>
                        </a:rPr>
                        <a:t>Mārtiņš Ozoliņš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80308701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marL="0" marR="0" lvl="0" indent="0" algn="ctr" defTabSz="93821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/>
                        </a:rPr>
                        <a:t>Jānis Ozols (pirmo reizi)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77841943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marL="0" marR="0" lvl="0" indent="0" algn="ctr" defTabSz="93821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/>
                        </a:rPr>
                        <a:t>Ārijs </a:t>
                      </a:r>
                      <a:r>
                        <a:rPr lang="lv-LV" sz="2000" dirty="0" err="1">
                          <a:effectLst/>
                        </a:rPr>
                        <a:t>Šķepasts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99109958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marL="0" marR="0" lvl="0" indent="0" algn="ctr" defTabSz="93821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/>
                        </a:rPr>
                        <a:t>Jevgeņijs Ustinskovs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66687680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marL="0" marR="0" lvl="0" indent="0" algn="ctr" defTabSz="93821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/>
                        </a:rPr>
                        <a:t>Andris Veismanis (pirmo reizi)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04364500"/>
                  </a:ext>
                </a:extLst>
              </a:tr>
              <a:tr h="454140">
                <a:tc>
                  <a:txBody>
                    <a:bodyPr/>
                    <a:lstStyle/>
                    <a:p>
                      <a:pPr marL="0" marR="0" lvl="0" indent="0" algn="ctr" defTabSz="938212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2000" dirty="0">
                          <a:effectLst/>
                        </a:rPr>
                        <a:t>Edgars Vītols (pirmo reizi)</a:t>
                      </a: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50762442"/>
                  </a:ext>
                </a:extLst>
              </a:tr>
              <a:tr h="703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lv-LV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5693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7093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04BFF46-9BA7-4E31-B93D-D252F945A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4296" y="566529"/>
            <a:ext cx="6122504" cy="974035"/>
          </a:xfrm>
        </p:spPr>
        <p:txBody>
          <a:bodyPr/>
          <a:lstStyle/>
          <a:p>
            <a:pPr algn="ctr"/>
            <a:r>
              <a:rPr lang="lv-LV" b="0" dirty="0"/>
              <a:t>ReTV ēterā no 1.novembra, </a:t>
            </a:r>
            <a:br>
              <a:rPr lang="lv-LV" b="0" dirty="0"/>
            </a:br>
            <a:r>
              <a:rPr lang="lv-LV" b="0" dirty="0"/>
              <a:t>pirmdienās plkst. 20.00</a:t>
            </a:r>
          </a:p>
        </p:txBody>
      </p:sp>
      <p:pic>
        <p:nvPicPr>
          <p:cNvPr id="7" name="Satura vietturis 6" descr="Attēls, kurā ir teksts&#10;&#10;Apraksts ģenerēts automātiski">
            <a:extLst>
              <a:ext uri="{FF2B5EF4-FFF2-40B4-BE49-F238E27FC236}">
                <a16:creationId xmlns:a16="http://schemas.microsoft.com/office/drawing/2014/main" id="{ACA6B4DF-F595-4DBE-AC39-CE7E34E82A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522" y="1773893"/>
            <a:ext cx="7692887" cy="4327249"/>
          </a:xfrm>
        </p:spPr>
      </p:pic>
    </p:spTree>
    <p:extLst>
      <p:ext uri="{BB962C8B-B14F-4D97-AF65-F5344CB8AC3E}">
        <p14:creationId xmlns:p14="http://schemas.microsoft.com/office/powerpoint/2010/main" val="2482054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a 2">
            <a:extLst>
              <a:ext uri="{FF2B5EF4-FFF2-40B4-BE49-F238E27FC236}">
                <a16:creationId xmlns:a16="http://schemas.microsoft.com/office/drawing/2014/main" id="{3C94B762-D009-4C18-BB10-86AC8D877D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793190"/>
              </p:ext>
            </p:extLst>
          </p:nvPr>
        </p:nvGraphicFramePr>
        <p:xfrm>
          <a:off x="1480930" y="3836504"/>
          <a:ext cx="6139070" cy="18586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139070">
                  <a:extLst>
                    <a:ext uri="{9D8B030D-6E8A-4147-A177-3AD203B41FA5}">
                      <a16:colId xmlns:a16="http://schemas.microsoft.com/office/drawing/2014/main" val="1366264306"/>
                    </a:ext>
                  </a:extLst>
                </a:gridCol>
              </a:tblGrid>
              <a:tr h="1858618">
                <a:tc>
                  <a:txBody>
                    <a:bodyPr/>
                    <a:lstStyle/>
                    <a:p>
                      <a:pPr algn="ctr" rtl="0"/>
                      <a:endParaRPr lang="lv-LV" sz="1600" dirty="0"/>
                    </a:p>
                    <a:p>
                      <a:pPr algn="ctr" rtl="0"/>
                      <a:endParaRPr lang="lv-LV" sz="1600" dirty="0"/>
                    </a:p>
                    <a:p>
                      <a:pPr algn="ctr" rtl="0"/>
                      <a:r>
                        <a:rPr lang="lv-LV" sz="2000" dirty="0"/>
                        <a:t>Paldies par uzmanību!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714608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589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F3AD1A1-18C5-4BBA-B8DC-4B2F864C3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278" y="727206"/>
            <a:ext cx="6609522" cy="690435"/>
          </a:xfrm>
        </p:spPr>
        <p:txBody>
          <a:bodyPr/>
          <a:lstStyle/>
          <a:p>
            <a:pPr algn="ctr"/>
            <a:r>
              <a:rPr lang="lv-LV" b="0" dirty="0"/>
              <a:t>Notis un balsu ieraksti</a:t>
            </a:r>
          </a:p>
        </p:txBody>
      </p:sp>
      <p:pic>
        <p:nvPicPr>
          <p:cNvPr id="7" name="Satura vietturis 6" descr="Attēls, kurā ir teksts&#10;&#10;Apraksts ģenerēts automātiski">
            <a:extLst>
              <a:ext uri="{FF2B5EF4-FFF2-40B4-BE49-F238E27FC236}">
                <a16:creationId xmlns:a16="http://schemas.microsoft.com/office/drawing/2014/main" id="{A752C91A-AB46-4E09-B04D-7E4A616C62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17" y="1663776"/>
            <a:ext cx="7941365" cy="4467017"/>
          </a:xfrm>
        </p:spPr>
      </p:pic>
    </p:spTree>
    <p:extLst>
      <p:ext uri="{BB962C8B-B14F-4D97-AF65-F5344CB8AC3E}">
        <p14:creationId xmlns:p14="http://schemas.microsoft.com/office/powerpoint/2010/main" val="700472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F3AD1A1-18C5-4BBA-B8DC-4B2F864C3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7278" y="727206"/>
            <a:ext cx="6609522" cy="564881"/>
          </a:xfrm>
        </p:spPr>
        <p:txBody>
          <a:bodyPr/>
          <a:lstStyle/>
          <a:p>
            <a:pPr algn="ctr"/>
            <a:r>
              <a:rPr lang="lv-LV" b="0" dirty="0"/>
              <a:t>Notis un balsu ieraksti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D1BBA018-62A9-4D0A-B01D-B30FCE890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3791" y="1757221"/>
            <a:ext cx="7673009" cy="4373573"/>
          </a:xfrm>
        </p:spPr>
        <p:txBody>
          <a:bodyPr/>
          <a:lstStyle/>
          <a:p>
            <a:endParaRPr lang="lv-LV" dirty="0"/>
          </a:p>
          <a:p>
            <a:r>
              <a:rPr lang="lv-LV" b="1" dirty="0"/>
              <a:t>Piekļuve nošu materiāliem</a:t>
            </a:r>
          </a:p>
          <a:p>
            <a:endParaRPr lang="lv-LV" dirty="0"/>
          </a:p>
          <a:p>
            <a:r>
              <a:rPr lang="lv-LV" dirty="0"/>
              <a:t>		Dziesmas2023</a:t>
            </a:r>
          </a:p>
          <a:p>
            <a:endParaRPr lang="lv-LV" dirty="0"/>
          </a:p>
          <a:p>
            <a:r>
              <a:rPr lang="lv-LV" b="1" dirty="0"/>
              <a:t>Piekļuve balsu ierakstiem</a:t>
            </a:r>
          </a:p>
          <a:p>
            <a:endParaRPr lang="lv-LV" dirty="0"/>
          </a:p>
          <a:p>
            <a:r>
              <a:rPr lang="lv-LV" dirty="0"/>
              <a:t>		DZSV2023</a:t>
            </a:r>
          </a:p>
          <a:p>
            <a:r>
              <a:rPr lang="lv-LV" dirty="0"/>
              <a:t>		dziesmas</a:t>
            </a:r>
          </a:p>
        </p:txBody>
      </p:sp>
    </p:spTree>
    <p:extLst>
      <p:ext uri="{BB962C8B-B14F-4D97-AF65-F5344CB8AC3E}">
        <p14:creationId xmlns:p14="http://schemas.microsoft.com/office/powerpoint/2010/main" val="337325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20417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b="0" dirty="0"/>
              <a:t>Apgūstamais pārbaudes repertuārs </a:t>
            </a:r>
            <a:br>
              <a:rPr lang="lv-LV" b="0" dirty="0"/>
            </a:br>
            <a:r>
              <a:rPr lang="lv-LV" b="0" dirty="0"/>
              <a:t>koriem 2021/2022.gada sezonā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37357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sz="1800" b="1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effectLst/>
                <a:cs typeface="Arial" panose="020B0604020202020204" pitchFamily="34" charset="0"/>
              </a:rPr>
              <a:t>VĪRU KORIEM </a:t>
            </a:r>
            <a:endParaRPr lang="lv-LV" sz="1800" dirty="0">
              <a:effectLst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cs typeface="Arial" panose="020B0604020202020204" pitchFamily="34" charset="0"/>
              </a:rPr>
              <a:t>Emīls Dārziņš, Kārlis Skalbe		“Mūžam zili ir Latvijas kalni”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cs typeface="Arial" panose="020B0604020202020204" pitchFamily="34" charset="0"/>
              </a:rPr>
              <a:t>Jānis Norvilis, Leonīds Breikšs 	“</a:t>
            </a:r>
            <a:r>
              <a:rPr lang="lv-LV" sz="1800" dirty="0" err="1">
                <a:cs typeface="Arial" panose="020B0604020202020204" pitchFamily="34" charset="0"/>
              </a:rPr>
              <a:t>Vakarjunda</a:t>
            </a:r>
            <a:r>
              <a:rPr lang="lv-LV" sz="1800" dirty="0">
                <a:cs typeface="Arial" panose="020B0604020202020204" pitchFamily="34" charset="0"/>
              </a:rPr>
              <a:t>”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cs typeface="Arial" panose="020B0604020202020204" pitchFamily="34" charset="0"/>
              </a:rPr>
              <a:t>Latviešu t.dz. Romualda Jermaka </a:t>
            </a:r>
            <a:r>
              <a:rPr lang="lv-LV" sz="1800" dirty="0" err="1">
                <a:cs typeface="Arial" panose="020B0604020202020204" pitchFamily="34" charset="0"/>
              </a:rPr>
              <a:t>apd</a:t>
            </a:r>
            <a:r>
              <a:rPr lang="lv-LV" sz="1800" dirty="0">
                <a:cs typeface="Arial" panose="020B0604020202020204" pitchFamily="34" charset="0"/>
              </a:rPr>
              <a:t>. “Visi ciema suņi rēja”</a:t>
            </a:r>
          </a:p>
          <a:p>
            <a:pPr marL="34290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cs typeface="Arial" panose="020B0604020202020204" pitchFamily="34" charset="0"/>
              </a:rPr>
              <a:t>Jānis Cimze</a:t>
            </a:r>
            <a:r>
              <a:rPr lang="lv-LV" sz="1800" dirty="0">
                <a:effectLst/>
                <a:cs typeface="Arial" panose="020B0604020202020204" pitchFamily="34" charset="0"/>
              </a:rPr>
              <a:t>, latviešu tautasdziesma 	“Rīga dimd”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Ernests Vīgners, latviešu t.dz 	“Strauja, strauja upe </a:t>
            </a:r>
            <a:r>
              <a:rPr lang="lv-LV" sz="1800" dirty="0" err="1">
                <a:effectLst/>
                <a:cs typeface="Arial" panose="020B0604020202020204" pitchFamily="34" charset="0"/>
              </a:rPr>
              <a:t>tecēj</a:t>
            </a:r>
            <a:r>
              <a:rPr lang="lv-LV" sz="1800" dirty="0">
                <a:effectLst/>
                <a:cs typeface="Arial" panose="020B0604020202020204" pitchFamily="34" charset="0"/>
              </a:rPr>
              <a:t>’”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</a:rPr>
              <a:t>Valts Pūce, latviešu t.dz 		“Tumsā gāju”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939882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20417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b="0" dirty="0"/>
              <a:t>Apgūstamais pārbaudes repertuārs </a:t>
            </a:r>
            <a:br>
              <a:rPr lang="lv-LV" b="0" dirty="0"/>
            </a:br>
            <a:r>
              <a:rPr lang="lv-LV" b="0" dirty="0"/>
              <a:t>koriem 2021/2022.gada sezonā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957" y="1762539"/>
            <a:ext cx="8507895" cy="437357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sz="1800" b="1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effectLst/>
                <a:cs typeface="Arial" panose="020B0604020202020204" pitchFamily="34" charset="0"/>
              </a:rPr>
              <a:t>SIEVIEŠU KORIEM </a:t>
            </a:r>
            <a:endParaRPr lang="lv-LV" sz="1800" dirty="0">
              <a:effectLst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cs typeface="Arial" panose="020B0604020202020204" pitchFamily="34" charset="0"/>
              </a:rPr>
              <a:t>Aldonis Kalniņš, Skaidrīte Kaldupe 	“Latgalē”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cs typeface="Arial" panose="020B0604020202020204" pitchFamily="34" charset="0"/>
              </a:rPr>
              <a:t>Laura Jēkabsone, latviešu t.dz vārdi “Dziedat, meitas, savu dziesmu”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cs typeface="Arial" panose="020B0604020202020204" pitchFamily="34" charset="0"/>
              </a:rPr>
              <a:t>Selga Mence, latviešu tautasdziesmas 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cs typeface="Arial" panose="020B0604020202020204" pitchFamily="34" charset="0"/>
              </a:rPr>
              <a:t>			“Latviešu tautasdziesmu cikls” (5 daļas)  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cs typeface="Arial" panose="020B0604020202020204" pitchFamily="34" charset="0"/>
              </a:rPr>
              <a:t>4. Andris Sējāns, latviešu tautasdziesma “Saulīt’ vēlu </a:t>
            </a:r>
            <a:r>
              <a:rPr lang="lv-LV" sz="1800" dirty="0" err="1">
                <a:cs typeface="Arial" panose="020B0604020202020204" pitchFamily="34" charset="0"/>
              </a:rPr>
              <a:t>vakarāi</a:t>
            </a:r>
            <a:r>
              <a:rPr lang="lv-LV" sz="1800" dirty="0">
                <a:cs typeface="Arial" panose="020B0604020202020204" pitchFamily="34" charset="0"/>
              </a:rPr>
              <a:t>” </a:t>
            </a:r>
          </a:p>
          <a:p>
            <a:pPr lvl="0">
              <a:lnSpc>
                <a:spcPct val="107000"/>
              </a:lnSpc>
              <a:spcAft>
                <a:spcPts val="600"/>
              </a:spcAft>
            </a:pPr>
            <a:r>
              <a:rPr lang="lv-LV" sz="1800" dirty="0">
                <a:cs typeface="Arial" panose="020B0604020202020204" pitchFamily="34" charset="0"/>
              </a:rPr>
              <a:t>5. Ilona </a:t>
            </a:r>
            <a:r>
              <a:rPr lang="lv-LV" sz="1800" dirty="0" err="1">
                <a:cs typeface="Arial" panose="020B0604020202020204" pitchFamily="34" charset="0"/>
              </a:rPr>
              <a:t>Rupaine</a:t>
            </a:r>
            <a:r>
              <a:rPr lang="lv-LV" sz="1800" dirty="0">
                <a:cs typeface="Arial" panose="020B0604020202020204" pitchFamily="34" charset="0"/>
              </a:rPr>
              <a:t>, …………. (tiks precizēts)</a:t>
            </a:r>
          </a:p>
        </p:txBody>
      </p:sp>
    </p:spTree>
    <p:extLst>
      <p:ext uri="{BB962C8B-B14F-4D97-AF65-F5344CB8AC3E}">
        <p14:creationId xmlns:p14="http://schemas.microsoft.com/office/powerpoint/2010/main" val="1710155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20417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b="0" dirty="0"/>
              <a:t>Apgūstamais pārbaudes repertuārs </a:t>
            </a:r>
            <a:br>
              <a:rPr lang="lv-LV" b="0" dirty="0"/>
            </a:br>
            <a:r>
              <a:rPr lang="lv-LV" b="0" dirty="0"/>
              <a:t>koriem 2021/2022.gada sezonā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37357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sz="1800" b="1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1800" b="1" dirty="0">
                <a:effectLst/>
                <a:cs typeface="Arial" panose="020B0604020202020204" pitchFamily="34" charset="0"/>
              </a:rPr>
              <a:t>VĪRU KORIEM </a:t>
            </a:r>
            <a:endParaRPr lang="lv-LV" sz="1800" dirty="0">
              <a:effectLst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Emīls Dārziņš, Kārlis Skalbe		“Mūžam zili ir Latvijas kalni”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Jānis Norvilis, Leonīds Breikšs 	“</a:t>
            </a:r>
            <a:r>
              <a:rPr lang="lv-LV" sz="1800" dirty="0" err="1">
                <a:effectLst/>
                <a:cs typeface="Arial" panose="020B0604020202020204" pitchFamily="34" charset="0"/>
              </a:rPr>
              <a:t>Vakarjunda</a:t>
            </a:r>
            <a:r>
              <a:rPr lang="lv-LV" sz="1800" dirty="0">
                <a:effectLst/>
                <a:cs typeface="Arial" panose="020B0604020202020204" pitchFamily="34" charset="0"/>
              </a:rPr>
              <a:t>”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Latviešu t.dz. Romualda Jermaka </a:t>
            </a:r>
            <a:r>
              <a:rPr lang="lv-LV" sz="1800" dirty="0" err="1">
                <a:effectLst/>
                <a:cs typeface="Arial" panose="020B0604020202020204" pitchFamily="34" charset="0"/>
              </a:rPr>
              <a:t>apd</a:t>
            </a:r>
            <a:r>
              <a:rPr lang="lv-LV" sz="1800" dirty="0">
                <a:effectLst/>
                <a:cs typeface="Arial" panose="020B0604020202020204" pitchFamily="34" charset="0"/>
              </a:rPr>
              <a:t>. “Visi ciema suņi rēja”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Jānis Cimze, latviešu tautasdziesma 	“Rīga dimd”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Ernests Vīgners, latviešu t.dz 	“Strauja, strauja upe </a:t>
            </a:r>
            <a:r>
              <a:rPr lang="lv-LV" sz="1800" dirty="0" err="1">
                <a:effectLst/>
                <a:cs typeface="Arial" panose="020B0604020202020204" pitchFamily="34" charset="0"/>
              </a:rPr>
              <a:t>tecēj</a:t>
            </a:r>
            <a:r>
              <a:rPr lang="lv-LV" sz="1800" dirty="0">
                <a:effectLst/>
                <a:cs typeface="Arial" panose="020B0604020202020204" pitchFamily="34" charset="0"/>
              </a:rPr>
              <a:t>’” </a:t>
            </a: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lv-LV" sz="1800" dirty="0">
                <a:effectLst/>
              </a:rPr>
              <a:t>Valts Pūce, latviešu t.dz 		“Tumsā gāju” 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597887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20417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b="0" dirty="0"/>
              <a:t>Apgūstamais pārbaudes repertuārs </a:t>
            </a:r>
            <a:br>
              <a:rPr lang="lv-LV" b="0" dirty="0"/>
            </a:br>
            <a:r>
              <a:rPr lang="lv-LV" b="0" dirty="0"/>
              <a:t>koriem 2021/2022.gada sezonā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550504"/>
            <a:ext cx="8050696" cy="4999383"/>
          </a:xfrm>
        </p:spPr>
        <p:txBody>
          <a:bodyPr>
            <a:normAutofit fontScale="325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sz="1800" b="1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sz="5500" b="1" dirty="0">
                <a:cs typeface="Arial" panose="020B0604020202020204" pitchFamily="34" charset="0"/>
              </a:rPr>
              <a:t>JAUKTAJIEM KORIEM B GRUPA (nepilns koncertu repertuārs)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1. Jāzeps Vītols, Auseklis 		“Beverīnas dziedonis”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2. Latviešu t.dz. Jurjānu Andreja </a:t>
            </a:r>
            <a:r>
              <a:rPr lang="lv-LV" sz="4500" dirty="0" err="1">
                <a:cs typeface="Arial" panose="020B0604020202020204" pitchFamily="34" charset="0"/>
              </a:rPr>
              <a:t>apd</a:t>
            </a:r>
            <a:r>
              <a:rPr lang="lv-LV" sz="4500" dirty="0">
                <a:cs typeface="Arial" panose="020B0604020202020204" pitchFamily="34" charset="0"/>
              </a:rPr>
              <a:t>. 	“Kur gāji, puisīti?”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3. Jānis Kalniņš, latviešu tautasdziesma “Līgo dziesma” 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4. Mārtiņš Brauns, Rainis kantātes “Daugava” daļas: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500" dirty="0">
                <a:cs typeface="Arial" panose="020B0604020202020204" pitchFamily="34" charset="0"/>
              </a:rPr>
              <a:t>			“Dusmu dziesma”, “Krauklītis”, “Zvērests”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5. Andris </a:t>
            </a:r>
            <a:r>
              <a:rPr lang="lv-LV" sz="4500" dirty="0" err="1">
                <a:cs typeface="Arial" panose="020B0604020202020204" pitchFamily="34" charset="0"/>
              </a:rPr>
              <a:t>Kontauts</a:t>
            </a:r>
            <a:r>
              <a:rPr lang="lv-LV" sz="4500" dirty="0">
                <a:cs typeface="Arial" panose="020B0604020202020204" pitchFamily="34" charset="0"/>
              </a:rPr>
              <a:t>, latviešu tautasdziesmas vārdi 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lv-LV" sz="4500" dirty="0">
                <a:cs typeface="Arial" panose="020B0604020202020204" pitchFamily="34" charset="0"/>
              </a:rPr>
              <a:t>			“Sit kociņu pie kociņa, lai rit saule vakarā”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6. Jēkabs Jančevskis, Inese Zandere 	“Koki” 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7. Jānis Lūsēns, Māra Zālīte 		“Sidraba birzs” </a:t>
            </a:r>
          </a:p>
          <a:p>
            <a:pPr lvl="0">
              <a:lnSpc>
                <a:spcPct val="170000"/>
              </a:lnSpc>
            </a:pPr>
            <a:r>
              <a:rPr lang="lv-LV" sz="4500" dirty="0">
                <a:cs typeface="Arial" panose="020B0604020202020204" pitchFamily="34" charset="0"/>
              </a:rPr>
              <a:t>8. </a:t>
            </a:r>
            <a:r>
              <a:rPr lang="lv-LV" sz="4500" dirty="0" err="1">
                <a:cs typeface="Arial" panose="020B0604020202020204" pitchFamily="34" charset="0"/>
              </a:rPr>
              <a:t>Zigmars</a:t>
            </a:r>
            <a:r>
              <a:rPr lang="lv-LV" sz="4500" dirty="0">
                <a:cs typeface="Arial" panose="020B0604020202020204" pitchFamily="34" charset="0"/>
              </a:rPr>
              <a:t> Liepiņš, Matīss </a:t>
            </a:r>
            <a:r>
              <a:rPr lang="lv-LV" sz="4500" dirty="0" err="1">
                <a:cs typeface="Arial" panose="020B0604020202020204" pitchFamily="34" charset="0"/>
              </a:rPr>
              <a:t>Gricmanis</a:t>
            </a:r>
            <a:r>
              <a:rPr lang="lv-LV" sz="4500" dirty="0">
                <a:cs typeface="Arial" panose="020B0604020202020204" pitchFamily="34" charset="0"/>
              </a:rPr>
              <a:t> 	“Tīrums” </a:t>
            </a:r>
          </a:p>
        </p:txBody>
      </p:sp>
    </p:spTree>
    <p:extLst>
      <p:ext uri="{BB962C8B-B14F-4D97-AF65-F5344CB8AC3E}">
        <p14:creationId xmlns:p14="http://schemas.microsoft.com/office/powerpoint/2010/main" val="312572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C0A6DD3-85E3-4379-BBD9-2796D46A8E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20417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v-LV" b="0" dirty="0"/>
              <a:t>Apgūstamais pārbaudes repertuārs </a:t>
            </a:r>
            <a:br>
              <a:rPr lang="lv-LV" b="0" dirty="0"/>
            </a:br>
            <a:r>
              <a:rPr lang="lv-LV" b="0" dirty="0"/>
              <a:t>koriem 2021/2022.gada sezonā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86909D6-1F31-43DD-A0F2-B31174C752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104" y="1752600"/>
            <a:ext cx="8050696" cy="4373573"/>
          </a:xfrm>
        </p:spPr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sz="1800" b="1" dirty="0">
              <a:effectLst/>
              <a:latin typeface="+mj-lt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Bef>
                <a:spcPts val="0"/>
              </a:spcBef>
            </a:pPr>
            <a:r>
              <a:rPr lang="lv-LV" sz="1800" b="1" dirty="0">
                <a:cs typeface="Arial" panose="020B0604020202020204" pitchFamily="34" charset="0"/>
              </a:rPr>
              <a:t>JAUKTAJIEM KORIEM A GRUPA </a:t>
            </a:r>
          </a:p>
          <a:p>
            <a:pPr algn="ctr">
              <a:lnSpc>
                <a:spcPct val="107000"/>
              </a:lnSpc>
              <a:spcBef>
                <a:spcPts val="0"/>
              </a:spcBef>
            </a:pPr>
            <a:r>
              <a:rPr lang="lv-LV" sz="1800" dirty="0">
                <a:cs typeface="Arial" panose="020B0604020202020204" pitchFamily="34" charset="0"/>
              </a:rPr>
              <a:t>(apgūst papildus B grupas dziesmām)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lv-LV" sz="1800" b="1" dirty="0">
              <a:cs typeface="Arial" panose="020B0604020202020204" pitchFamily="34" charset="0"/>
            </a:endParaRPr>
          </a:p>
          <a:p>
            <a:pPr marL="342900" lvl="0" indent="-342900" rtl="0">
              <a:lnSpc>
                <a:spcPct val="107000"/>
              </a:lnSpc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Juris </a:t>
            </a:r>
            <a:r>
              <a:rPr lang="lv-LV" sz="1800" dirty="0" err="1">
                <a:effectLst/>
                <a:cs typeface="Arial" panose="020B0604020202020204" pitchFamily="34" charset="0"/>
              </a:rPr>
              <a:t>Karlsons</a:t>
            </a:r>
            <a:r>
              <a:rPr lang="lv-LV" sz="1800" dirty="0">
                <a:effectLst/>
                <a:cs typeface="Arial" panose="020B0604020202020204" pitchFamily="34" charset="0"/>
              </a:rPr>
              <a:t>, Fricis Bārda 		“Mana dziesma”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Emīls Dārziņš, Aspazija 		“Ciānas bērni”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Pēteris Vasks, Andrejs Eglītis 	“Savā tautā”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lv-LV" sz="1800" dirty="0">
                <a:effectLst/>
                <a:cs typeface="Arial" panose="020B0604020202020204" pitchFamily="34" charset="0"/>
              </a:rPr>
              <a:t>Arturs Maskats, latviešu t.dz. vārdi 	“Jāņu dziesma”</a:t>
            </a:r>
          </a:p>
        </p:txBody>
      </p:sp>
    </p:spTree>
    <p:extLst>
      <p:ext uri="{BB962C8B-B14F-4D97-AF65-F5344CB8AC3E}">
        <p14:creationId xmlns:p14="http://schemas.microsoft.com/office/powerpoint/2010/main" val="4037919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89_Prezentacija_templateLV">
  <a:themeElements>
    <a:clrScheme name="89_Prezentacija_templateLV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89_Prezentacija_templateLV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89_Prezentacija_templateLV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38212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7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3361</TotalTime>
  <Words>968</Words>
  <Application>Microsoft Office PowerPoint</Application>
  <PresentationFormat>Slaidrāde ekrānā (4:3)</PresentationFormat>
  <Paragraphs>178</Paragraphs>
  <Slides>20</Slides>
  <Notes>3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20</vt:i4>
      </vt:variant>
    </vt:vector>
  </HeadingPairs>
  <TitlesOfParts>
    <vt:vector size="26" baseType="lpstr">
      <vt:lpstr>Arial</vt:lpstr>
      <vt:lpstr>Calibri</vt:lpstr>
      <vt:lpstr>Helvetica</vt:lpstr>
      <vt:lpstr>Times New Roman</vt:lpstr>
      <vt:lpstr>Verdana</vt:lpstr>
      <vt:lpstr>89_Prezentacija_templateLV</vt:lpstr>
      <vt:lpstr>PowerPoint prezentācija</vt:lpstr>
      <vt:lpstr>ReTV ēterā no 1.novembra,  pirmdienās plkst. 20.00</vt:lpstr>
      <vt:lpstr>Notis un balsu ieraksti</vt:lpstr>
      <vt:lpstr>Notis un balsu ieraksti</vt:lpstr>
      <vt:lpstr>Apgūstamais pārbaudes repertuārs  koriem 2021/2022.gada sezonā</vt:lpstr>
      <vt:lpstr>Apgūstamais pārbaudes repertuārs  koriem 2021/2022.gada sezonā</vt:lpstr>
      <vt:lpstr>Apgūstamais pārbaudes repertuārs  koriem 2021/2022.gada sezonā</vt:lpstr>
      <vt:lpstr>Apgūstamais pārbaudes repertuārs  koriem 2021/2022.gada sezonā</vt:lpstr>
      <vt:lpstr>Apgūstamais pārbaudes repertuārs  koriem 2021/2022.gada sezonā</vt:lpstr>
      <vt:lpstr>LNKC rīkotie koru nozares  pasākumi 2022.gadā</vt:lpstr>
      <vt:lpstr>Ceļā uz XXVII Vispārējiem latviešu Dziesmu un XVII Deju svētkiem</vt:lpstr>
      <vt:lpstr>Ceļā uz XXVII Vispārējiem latviešu Dziesmu un XVII Deju svētkiem</vt:lpstr>
      <vt:lpstr>Ceļā uz XXVII Vispārējiem latviešu Dziesmu un XVII Deju svētkiem</vt:lpstr>
      <vt:lpstr>Ceļā uz XXVII Vispārējiem latviešu Dziesmu un XVII Deju svētkiem</vt:lpstr>
      <vt:lpstr>Ceļā uz XXVII Vispārējiem latviešu Dziesmu un XVII Deju svētkiem</vt:lpstr>
      <vt:lpstr>Ceļā uz XXVII Vispārējiem latviešu Dziesmu un XVII Deju svētkiem</vt:lpstr>
      <vt:lpstr>DZIESMU SVĒTKU GODA VIRSDIRIĢENTI</vt:lpstr>
      <vt:lpstr>Virsdiriģenti Koru lielkoncertā  un Noslēguma koncertā </vt:lpstr>
      <vt:lpstr>Virsdiriģenti Koru lielkoncertā  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XXVI Vispārējo latviešu Dziesmu un XVI Deju svētku komunikācijas stratēģiskais uzstādījums un radošie risinājumi</dc:title>
  <dc:creator>Auseja Linda</dc:creator>
  <cp:lastModifiedBy>Lauris Goss</cp:lastModifiedBy>
  <cp:revision>554</cp:revision>
  <cp:lastPrinted>2019-01-30T12:36:11Z</cp:lastPrinted>
  <dcterms:modified xsi:type="dcterms:W3CDTF">2021-10-14T08:17:01Z</dcterms:modified>
</cp:coreProperties>
</file>